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tif" ContentType="image/tiff"/>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649" r:id="rId2"/>
    <p:sldId id="650" r:id="rId3"/>
    <p:sldId id="651" r:id="rId4"/>
    <p:sldId id="652" r:id="rId5"/>
    <p:sldId id="653" r:id="rId6"/>
    <p:sldId id="654" r:id="rId7"/>
    <p:sldId id="655" r:id="rId8"/>
    <p:sldId id="656" r:id="rId9"/>
    <p:sldId id="657" r:id="rId10"/>
    <p:sldId id="658" r:id="rId11"/>
    <p:sldId id="659" r:id="rId12"/>
    <p:sldId id="660" r:id="rId13"/>
    <p:sldId id="661" r:id="rId14"/>
    <p:sldId id="662" r:id="rId15"/>
    <p:sldId id="663" r:id="rId16"/>
    <p:sldId id="664" r:id="rId17"/>
    <p:sldId id="665" r:id="rId18"/>
    <p:sldId id="666" r:id="rId19"/>
    <p:sldId id="667" r:id="rId20"/>
    <p:sldId id="668" r:id="rId21"/>
    <p:sldId id="669" r:id="rId22"/>
    <p:sldId id="670" r:id="rId23"/>
    <p:sldId id="671" r:id="rId24"/>
    <p:sldId id="672" r:id="rId25"/>
    <p:sldId id="673" r:id="rId26"/>
    <p:sldId id="674" r:id="rId27"/>
    <p:sldId id="675" r:id="rId28"/>
    <p:sldId id="676" r:id="rId29"/>
    <p:sldId id="677" r:id="rId30"/>
    <p:sldId id="678" r:id="rId31"/>
    <p:sldId id="679" r:id="rId32"/>
    <p:sldId id="680" r:id="rId33"/>
    <p:sldId id="681" r:id="rId34"/>
    <p:sldId id="682" r:id="rId35"/>
    <p:sldId id="683" r:id="rId36"/>
    <p:sldId id="684" r:id="rId37"/>
    <p:sldId id="685" r:id="rId38"/>
    <p:sldId id="686" r:id="rId39"/>
    <p:sldId id="601" r:id="rId40"/>
    <p:sldId id="588" r:id="rId41"/>
    <p:sldId id="570" r:id="rId42"/>
    <p:sldId id="687" r:id="rId43"/>
    <p:sldId id="571" r:id="rId44"/>
    <p:sldId id="688" r:id="rId45"/>
    <p:sldId id="572" r:id="rId46"/>
    <p:sldId id="573" r:id="rId47"/>
    <p:sldId id="575" r:id="rId48"/>
    <p:sldId id="576" r:id="rId49"/>
    <p:sldId id="578" r:id="rId50"/>
    <p:sldId id="579" r:id="rId51"/>
    <p:sldId id="580" r:id="rId52"/>
    <p:sldId id="581" r:id="rId53"/>
    <p:sldId id="689" r:id="rId54"/>
    <p:sldId id="582" r:id="rId55"/>
    <p:sldId id="583" r:id="rId56"/>
    <p:sldId id="584" r:id="rId57"/>
    <p:sldId id="585" r:id="rId58"/>
    <p:sldId id="589" r:id="rId59"/>
    <p:sldId id="590" r:id="rId60"/>
    <p:sldId id="690" r:id="rId61"/>
    <p:sldId id="591" r:id="rId62"/>
    <p:sldId id="592" r:id="rId63"/>
    <p:sldId id="691" r:id="rId64"/>
    <p:sldId id="593" r:id="rId65"/>
    <p:sldId id="594" r:id="rId66"/>
    <p:sldId id="595" r:id="rId67"/>
    <p:sldId id="596" r:id="rId68"/>
    <p:sldId id="597" r:id="rId69"/>
    <p:sldId id="598" r:id="rId70"/>
    <p:sldId id="605" r:id="rId71"/>
    <p:sldId id="606" r:id="rId72"/>
    <p:sldId id="692" r:id="rId73"/>
    <p:sldId id="607" r:id="rId74"/>
    <p:sldId id="608" r:id="rId75"/>
    <p:sldId id="693" r:id="rId76"/>
    <p:sldId id="648" r:id="rId7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69A4"/>
    <a:srgbClr val="869DBE"/>
    <a:srgbClr val="2EDEBC"/>
    <a:srgbClr val="006600"/>
    <a:srgbClr val="008080"/>
    <a:srgbClr val="5DA1CB"/>
    <a:srgbClr val="339933"/>
    <a:srgbClr val="5AC349"/>
    <a:srgbClr val="4274B0"/>
    <a:srgbClr val="4577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5" autoAdjust="0"/>
    <p:restoredTop sz="94660"/>
  </p:normalViewPr>
  <p:slideViewPr>
    <p:cSldViewPr>
      <p:cViewPr varScale="1">
        <p:scale>
          <a:sx n="105" d="100"/>
          <a:sy n="105" d="100"/>
        </p:scale>
        <p:origin x="-582"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411545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slide" Target="slide39.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slide" Target="slide27.xml"/><Relationship Id="rId5" Type="http://schemas.openxmlformats.org/officeDocument/2006/relationships/slide" Target="slide21.xml"/><Relationship Id="rId4" Type="http://schemas.openxmlformats.org/officeDocument/2006/relationships/slide" Target="slide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Word_Document11111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14.TIF" TargetMode="External"/><Relationship Id="rId2" Type="http://schemas.openxmlformats.org/officeDocument/2006/relationships/image" Target="../media/image3.tif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15.TIF" TargetMode="External"/><Relationship Id="rId2" Type="http://schemas.openxmlformats.org/officeDocument/2006/relationships/image" Target="../media/image4.tif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23XKCWLRJBS12-16.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Word_Document22222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Word_Document333333.docx"/><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8.emf"/><Relationship Id="rId5" Type="http://schemas.openxmlformats.org/officeDocument/2006/relationships/package" Target="../embeddings/Microsoft_Word_Document444444.docx"/><Relationship Id="rId4" Type="http://schemas.openxmlformats.org/officeDocument/2006/relationships/image" Target="../media/image7.emf"/></Relationships>
</file>

<file path=ppt/slides/_rels/slide19.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17.TIF"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18.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19.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23XKCWLRJBS12-20.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Word_Document555555.docx"/><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13.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21.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package" Target="../embeddings/Microsoft_Word_Document666666.docx"/><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16.emf"/><Relationship Id="rId5" Type="http://schemas.openxmlformats.org/officeDocument/2006/relationships/package" Target="../embeddings/Microsoft_Word_Document777777.docx"/><Relationship Id="rId4" Type="http://schemas.openxmlformats.org/officeDocument/2006/relationships/image" Target="../media/image15.emf"/></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Word_Document888888.docx"/><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18.emf"/><Relationship Id="rId5" Type="http://schemas.openxmlformats.org/officeDocument/2006/relationships/package" Target="../embeddings/Microsoft_Word_Document999999.docx"/><Relationship Id="rId4" Type="http://schemas.openxmlformats.org/officeDocument/2006/relationships/image" Target="../media/image17.emf"/></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Word_Document101010101010.docx"/><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file:///F:\&#20154;&#25945;&#29289;&#29702;&#24517;&#20462;&#31532;&#19977;&#20876;&#65288;&#21512;&#29256;&#65289;\23XKCWLRJBS12-22.TIF" TargetMode="External"/><Relationship Id="rId5" Type="http://schemas.openxmlformats.org/officeDocument/2006/relationships/image" Target="../media/image20.png"/><Relationship Id="rId4" Type="http://schemas.openxmlformats.org/officeDocument/2006/relationships/image" Target="../media/image19.emf"/></Relationships>
</file>

<file path=ppt/slides/_rels/slide37.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3XKCWLRJBS12-23.TIF" TargetMode="External"/><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package" Target="../embeddings/Microsoft_Word_Document111111111111.docx"/><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image" Target="../media/image22.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41.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42.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43.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file:///F:\&#20154;&#25945;&#29289;&#29702;&#24517;&#20462;&#31532;&#19977;&#20876;&#65288;&#21512;&#29256;&#65289;\23XKCWLRJBS12-24.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23.tiff"/><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44.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45.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64.xml"/><Relationship Id="rId18" Type="http://schemas.openxmlformats.org/officeDocument/2006/relationships/package" Target="../embeddings/Microsoft_Word_Document12121212.docx"/><Relationship Id="rId3" Type="http://schemas.openxmlformats.org/officeDocument/2006/relationships/slide" Target="slide40.xml"/><Relationship Id="rId21" Type="http://schemas.openxmlformats.org/officeDocument/2006/relationships/image" Target="22RJWL3+253.TIF" TargetMode="External"/><Relationship Id="rId7" Type="http://schemas.openxmlformats.org/officeDocument/2006/relationships/slide" Target="slide49.xml"/><Relationship Id="rId12" Type="http://schemas.openxmlformats.org/officeDocument/2006/relationships/slide" Target="slide61.xml"/><Relationship Id="rId17" Type="http://schemas.openxmlformats.org/officeDocument/2006/relationships/slide" Target="slide73.xml"/><Relationship Id="rId2" Type="http://schemas.openxmlformats.org/officeDocument/2006/relationships/slideLayout" Target="../slideLayouts/slideLayout1.xml"/><Relationship Id="rId16" Type="http://schemas.openxmlformats.org/officeDocument/2006/relationships/slide" Target="slide70.xml"/><Relationship Id="rId20" Type="http://schemas.openxmlformats.org/officeDocument/2006/relationships/image" Target="../media/image25.png"/><Relationship Id="rId1" Type="http://schemas.openxmlformats.org/officeDocument/2006/relationships/vmlDrawing" Target="../drawings/vmlDrawing9.vml"/><Relationship Id="rId6" Type="http://schemas.openxmlformats.org/officeDocument/2006/relationships/slide" Target="slide47.xml"/><Relationship Id="rId11" Type="http://schemas.openxmlformats.org/officeDocument/2006/relationships/slide" Target="slide58.xml"/><Relationship Id="rId5" Type="http://schemas.openxmlformats.org/officeDocument/2006/relationships/slide" Target="slide45.xml"/><Relationship Id="rId15" Type="http://schemas.openxmlformats.org/officeDocument/2006/relationships/slide" Target="slide68.xml"/><Relationship Id="rId10" Type="http://schemas.openxmlformats.org/officeDocument/2006/relationships/slide" Target="slide56.xml"/><Relationship Id="rId19" Type="http://schemas.openxmlformats.org/officeDocument/2006/relationships/image" Target="../media/image24.emf"/><Relationship Id="rId4" Type="http://schemas.openxmlformats.org/officeDocument/2006/relationships/slide" Target="slide43.xml"/><Relationship Id="rId9" Type="http://schemas.openxmlformats.org/officeDocument/2006/relationships/slide" Target="slide54.xml"/><Relationship Id="rId14" Type="http://schemas.openxmlformats.org/officeDocument/2006/relationships/slide" Target="slide66.xml"/></Relationships>
</file>

<file path=ppt/slides/_rels/slide46.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64.xml"/><Relationship Id="rId18" Type="http://schemas.openxmlformats.org/officeDocument/2006/relationships/package" Target="../embeddings/Microsoft_Word_Document13131313.docx"/><Relationship Id="rId3" Type="http://schemas.openxmlformats.org/officeDocument/2006/relationships/slide" Target="slide40.xml"/><Relationship Id="rId7" Type="http://schemas.openxmlformats.org/officeDocument/2006/relationships/slide" Target="slide49.xml"/><Relationship Id="rId12" Type="http://schemas.openxmlformats.org/officeDocument/2006/relationships/slide" Target="slide61.xml"/><Relationship Id="rId17" Type="http://schemas.openxmlformats.org/officeDocument/2006/relationships/slide" Target="slide73.xml"/><Relationship Id="rId2" Type="http://schemas.openxmlformats.org/officeDocument/2006/relationships/slideLayout" Target="../slideLayouts/slideLayout1.xml"/><Relationship Id="rId16" Type="http://schemas.openxmlformats.org/officeDocument/2006/relationships/slide" Target="slide70.xml"/><Relationship Id="rId1" Type="http://schemas.openxmlformats.org/officeDocument/2006/relationships/vmlDrawing" Target="../drawings/vmlDrawing10.vml"/><Relationship Id="rId6" Type="http://schemas.openxmlformats.org/officeDocument/2006/relationships/slide" Target="slide47.xml"/><Relationship Id="rId11" Type="http://schemas.openxmlformats.org/officeDocument/2006/relationships/slide" Target="slide58.xml"/><Relationship Id="rId5" Type="http://schemas.openxmlformats.org/officeDocument/2006/relationships/slide" Target="slide45.xml"/><Relationship Id="rId15" Type="http://schemas.openxmlformats.org/officeDocument/2006/relationships/slide" Target="slide68.xml"/><Relationship Id="rId10" Type="http://schemas.openxmlformats.org/officeDocument/2006/relationships/slide" Target="slide56.xml"/><Relationship Id="rId19" Type="http://schemas.openxmlformats.org/officeDocument/2006/relationships/image" Target="../media/image26.emf"/><Relationship Id="rId4" Type="http://schemas.openxmlformats.org/officeDocument/2006/relationships/slide" Target="slide43.xml"/><Relationship Id="rId9" Type="http://schemas.openxmlformats.org/officeDocument/2006/relationships/slide" Target="slide54.xml"/><Relationship Id="rId14" Type="http://schemas.openxmlformats.org/officeDocument/2006/relationships/slide" Target="slide66.xml"/></Relationships>
</file>

<file path=ppt/slides/_rels/slide47.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23XKCWLRJBS12-26.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27.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48.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49.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file:///F:\&#20154;&#25945;&#29289;&#29702;&#24517;&#20462;&#31532;&#19977;&#20876;&#65288;&#21512;&#29256;&#65289;\23XKCWLRJBS12-27.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28.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50.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51.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file:///F:\&#20154;&#25945;&#29289;&#29702;&#24517;&#20462;&#31532;&#19977;&#20876;&#65288;&#21512;&#29256;&#65289;\23XKCWLRJBS12-28.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29.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52.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53.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64.xml"/><Relationship Id="rId18" Type="http://schemas.openxmlformats.org/officeDocument/2006/relationships/package" Target="../embeddings/Microsoft_Word_Document14141414.docx"/><Relationship Id="rId3" Type="http://schemas.openxmlformats.org/officeDocument/2006/relationships/slide" Target="slide40.xml"/><Relationship Id="rId7" Type="http://schemas.openxmlformats.org/officeDocument/2006/relationships/slide" Target="slide49.xml"/><Relationship Id="rId12" Type="http://schemas.openxmlformats.org/officeDocument/2006/relationships/slide" Target="slide61.xml"/><Relationship Id="rId17" Type="http://schemas.openxmlformats.org/officeDocument/2006/relationships/slide" Target="slide73.xml"/><Relationship Id="rId2" Type="http://schemas.openxmlformats.org/officeDocument/2006/relationships/slideLayout" Target="../slideLayouts/slideLayout1.xml"/><Relationship Id="rId16" Type="http://schemas.openxmlformats.org/officeDocument/2006/relationships/slide" Target="slide70.xml"/><Relationship Id="rId1" Type="http://schemas.openxmlformats.org/officeDocument/2006/relationships/vmlDrawing" Target="../drawings/vmlDrawing11.vml"/><Relationship Id="rId6" Type="http://schemas.openxmlformats.org/officeDocument/2006/relationships/slide" Target="slide47.xml"/><Relationship Id="rId11" Type="http://schemas.openxmlformats.org/officeDocument/2006/relationships/slide" Target="slide58.xml"/><Relationship Id="rId5" Type="http://schemas.openxmlformats.org/officeDocument/2006/relationships/slide" Target="slide45.xml"/><Relationship Id="rId15" Type="http://schemas.openxmlformats.org/officeDocument/2006/relationships/slide" Target="slide68.xml"/><Relationship Id="rId10" Type="http://schemas.openxmlformats.org/officeDocument/2006/relationships/slide" Target="slide56.xml"/><Relationship Id="rId19" Type="http://schemas.openxmlformats.org/officeDocument/2006/relationships/image" Target="../media/image30.emf"/><Relationship Id="rId4" Type="http://schemas.openxmlformats.org/officeDocument/2006/relationships/slide" Target="slide43.xml"/><Relationship Id="rId9" Type="http://schemas.openxmlformats.org/officeDocument/2006/relationships/slide" Target="slide54.xml"/><Relationship Id="rId14" Type="http://schemas.openxmlformats.org/officeDocument/2006/relationships/slide" Target="slide66.xml"/></Relationships>
</file>

<file path=ppt/slides/_rels/slide54.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55.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64.xml"/><Relationship Id="rId18" Type="http://schemas.openxmlformats.org/officeDocument/2006/relationships/package" Target="../embeddings/Microsoft_Word_Document15151515.docx"/><Relationship Id="rId3" Type="http://schemas.openxmlformats.org/officeDocument/2006/relationships/slide" Target="slide40.xml"/><Relationship Id="rId7" Type="http://schemas.openxmlformats.org/officeDocument/2006/relationships/slide" Target="slide49.xml"/><Relationship Id="rId12" Type="http://schemas.openxmlformats.org/officeDocument/2006/relationships/slide" Target="slide61.xml"/><Relationship Id="rId17" Type="http://schemas.openxmlformats.org/officeDocument/2006/relationships/slide" Target="slide73.xml"/><Relationship Id="rId2" Type="http://schemas.openxmlformats.org/officeDocument/2006/relationships/slideLayout" Target="../slideLayouts/slideLayout1.xml"/><Relationship Id="rId16" Type="http://schemas.openxmlformats.org/officeDocument/2006/relationships/slide" Target="slide70.xml"/><Relationship Id="rId1" Type="http://schemas.openxmlformats.org/officeDocument/2006/relationships/vmlDrawing" Target="../drawings/vmlDrawing12.vml"/><Relationship Id="rId6" Type="http://schemas.openxmlformats.org/officeDocument/2006/relationships/slide" Target="slide47.xml"/><Relationship Id="rId11" Type="http://schemas.openxmlformats.org/officeDocument/2006/relationships/slide" Target="slide58.xml"/><Relationship Id="rId5" Type="http://schemas.openxmlformats.org/officeDocument/2006/relationships/slide" Target="slide45.xml"/><Relationship Id="rId15" Type="http://schemas.openxmlformats.org/officeDocument/2006/relationships/slide" Target="slide68.xml"/><Relationship Id="rId10" Type="http://schemas.openxmlformats.org/officeDocument/2006/relationships/slide" Target="slide56.xml"/><Relationship Id="rId19" Type="http://schemas.openxmlformats.org/officeDocument/2006/relationships/image" Target="../media/image31.emf"/><Relationship Id="rId4" Type="http://schemas.openxmlformats.org/officeDocument/2006/relationships/slide" Target="slide43.xml"/><Relationship Id="rId9" Type="http://schemas.openxmlformats.org/officeDocument/2006/relationships/slide" Target="slide54.xml"/><Relationship Id="rId14" Type="http://schemas.openxmlformats.org/officeDocument/2006/relationships/slide" Target="slide66.xml"/></Relationships>
</file>

<file path=ppt/slides/_rels/slide56.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file:///F:\&#20154;&#25945;&#29289;&#29702;&#24517;&#20462;&#31532;&#19977;&#20876;&#65288;&#21512;&#29256;&#65289;\23XKCWLRJBS12-29.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32.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57.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58.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23XKCWLRJBS12-30.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33.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59.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60.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64.xml"/><Relationship Id="rId18" Type="http://schemas.openxmlformats.org/officeDocument/2006/relationships/package" Target="../embeddings/Microsoft_Word_Document16161616.docx"/><Relationship Id="rId3" Type="http://schemas.openxmlformats.org/officeDocument/2006/relationships/slide" Target="slide40.xml"/><Relationship Id="rId7" Type="http://schemas.openxmlformats.org/officeDocument/2006/relationships/slide" Target="slide49.xml"/><Relationship Id="rId12" Type="http://schemas.openxmlformats.org/officeDocument/2006/relationships/slide" Target="slide61.xml"/><Relationship Id="rId17" Type="http://schemas.openxmlformats.org/officeDocument/2006/relationships/slide" Target="slide73.xml"/><Relationship Id="rId2" Type="http://schemas.openxmlformats.org/officeDocument/2006/relationships/slideLayout" Target="../slideLayouts/slideLayout1.xml"/><Relationship Id="rId16" Type="http://schemas.openxmlformats.org/officeDocument/2006/relationships/slide" Target="slide70.xml"/><Relationship Id="rId1" Type="http://schemas.openxmlformats.org/officeDocument/2006/relationships/vmlDrawing" Target="../drawings/vmlDrawing13.vml"/><Relationship Id="rId6" Type="http://schemas.openxmlformats.org/officeDocument/2006/relationships/slide" Target="slide47.xml"/><Relationship Id="rId11" Type="http://schemas.openxmlformats.org/officeDocument/2006/relationships/slide" Target="slide58.xml"/><Relationship Id="rId5" Type="http://schemas.openxmlformats.org/officeDocument/2006/relationships/slide" Target="slide45.xml"/><Relationship Id="rId15" Type="http://schemas.openxmlformats.org/officeDocument/2006/relationships/slide" Target="slide68.xml"/><Relationship Id="rId10" Type="http://schemas.openxmlformats.org/officeDocument/2006/relationships/slide" Target="slide56.xml"/><Relationship Id="rId19" Type="http://schemas.openxmlformats.org/officeDocument/2006/relationships/image" Target="../media/image34.emf"/><Relationship Id="rId4" Type="http://schemas.openxmlformats.org/officeDocument/2006/relationships/slide" Target="slide43.xml"/><Relationship Id="rId9" Type="http://schemas.openxmlformats.org/officeDocument/2006/relationships/slide" Target="slide54.xml"/><Relationship Id="rId14" Type="http://schemas.openxmlformats.org/officeDocument/2006/relationships/slide" Target="slide66.xml"/></Relationships>
</file>

<file path=ppt/slides/_rels/slide61.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file:///F:\&#20154;&#25945;&#29289;&#29702;&#24517;&#20462;&#31532;&#19977;&#20876;&#65288;&#21512;&#29256;&#65289;\23XKCWLRJBS12-33.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35.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62.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63.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64.xml"/><Relationship Id="rId18" Type="http://schemas.openxmlformats.org/officeDocument/2006/relationships/package" Target="../embeddings/Microsoft_Word_Document17171717.docx"/><Relationship Id="rId3" Type="http://schemas.openxmlformats.org/officeDocument/2006/relationships/slide" Target="slide40.xml"/><Relationship Id="rId7" Type="http://schemas.openxmlformats.org/officeDocument/2006/relationships/slide" Target="slide49.xml"/><Relationship Id="rId12" Type="http://schemas.openxmlformats.org/officeDocument/2006/relationships/slide" Target="slide61.xml"/><Relationship Id="rId17" Type="http://schemas.openxmlformats.org/officeDocument/2006/relationships/slide" Target="slide73.xml"/><Relationship Id="rId2" Type="http://schemas.openxmlformats.org/officeDocument/2006/relationships/slideLayout" Target="../slideLayouts/slideLayout1.xml"/><Relationship Id="rId16" Type="http://schemas.openxmlformats.org/officeDocument/2006/relationships/slide" Target="slide70.xml"/><Relationship Id="rId1" Type="http://schemas.openxmlformats.org/officeDocument/2006/relationships/vmlDrawing" Target="../drawings/vmlDrawing14.vml"/><Relationship Id="rId6" Type="http://schemas.openxmlformats.org/officeDocument/2006/relationships/slide" Target="slide47.xml"/><Relationship Id="rId11" Type="http://schemas.openxmlformats.org/officeDocument/2006/relationships/slide" Target="slide58.xml"/><Relationship Id="rId5" Type="http://schemas.openxmlformats.org/officeDocument/2006/relationships/slide" Target="slide45.xml"/><Relationship Id="rId15" Type="http://schemas.openxmlformats.org/officeDocument/2006/relationships/slide" Target="slide68.xml"/><Relationship Id="rId10" Type="http://schemas.openxmlformats.org/officeDocument/2006/relationships/slide" Target="slide56.xml"/><Relationship Id="rId19" Type="http://schemas.openxmlformats.org/officeDocument/2006/relationships/image" Target="../media/image36.emf"/><Relationship Id="rId4" Type="http://schemas.openxmlformats.org/officeDocument/2006/relationships/slide" Target="slide43.xml"/><Relationship Id="rId9" Type="http://schemas.openxmlformats.org/officeDocument/2006/relationships/slide" Target="slide54.xml"/><Relationship Id="rId14" Type="http://schemas.openxmlformats.org/officeDocument/2006/relationships/slide" Target="slide66.xml"/></Relationships>
</file>

<file path=ppt/slides/_rels/slide64.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file:///F:\&#20154;&#25945;&#29289;&#29702;&#24517;&#20462;&#31532;&#19977;&#20876;&#65288;&#21512;&#29256;&#65289;\23XKCWLRJBS12-34.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37.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65.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66.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file:///F:\&#20154;&#25945;&#29289;&#29702;&#24517;&#20462;&#31532;&#19977;&#20876;&#65288;&#21512;&#29256;&#65289;\23XKCWLRJBS12-35.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38.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67.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68.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file:///F:\&#20154;&#25945;&#29289;&#29702;&#24517;&#20462;&#31532;&#19977;&#20876;&#65288;&#21512;&#29256;&#65289;\23XKCWLRJBS12-37.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39.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69.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70.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file:///F:\&#20154;&#25945;&#29289;&#29702;&#24517;&#20462;&#31532;&#19977;&#20876;&#65288;&#21512;&#29256;&#65289;\22RJWL3+264.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40.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71.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72.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64.xml"/><Relationship Id="rId18" Type="http://schemas.openxmlformats.org/officeDocument/2006/relationships/package" Target="../embeddings/Microsoft_Word_Document18181818.docx"/><Relationship Id="rId3" Type="http://schemas.openxmlformats.org/officeDocument/2006/relationships/slide" Target="slide40.xml"/><Relationship Id="rId7" Type="http://schemas.openxmlformats.org/officeDocument/2006/relationships/slide" Target="slide49.xml"/><Relationship Id="rId12" Type="http://schemas.openxmlformats.org/officeDocument/2006/relationships/slide" Target="slide61.xml"/><Relationship Id="rId17" Type="http://schemas.openxmlformats.org/officeDocument/2006/relationships/slide" Target="slide73.xml"/><Relationship Id="rId2" Type="http://schemas.openxmlformats.org/officeDocument/2006/relationships/slideLayout" Target="../slideLayouts/slideLayout1.xml"/><Relationship Id="rId16" Type="http://schemas.openxmlformats.org/officeDocument/2006/relationships/slide" Target="slide70.xml"/><Relationship Id="rId1" Type="http://schemas.openxmlformats.org/officeDocument/2006/relationships/vmlDrawing" Target="../drawings/vmlDrawing15.vml"/><Relationship Id="rId6" Type="http://schemas.openxmlformats.org/officeDocument/2006/relationships/slide" Target="slide47.xml"/><Relationship Id="rId11" Type="http://schemas.openxmlformats.org/officeDocument/2006/relationships/slide" Target="slide58.xml"/><Relationship Id="rId5" Type="http://schemas.openxmlformats.org/officeDocument/2006/relationships/slide" Target="slide45.xml"/><Relationship Id="rId15" Type="http://schemas.openxmlformats.org/officeDocument/2006/relationships/slide" Target="slide68.xml"/><Relationship Id="rId10" Type="http://schemas.openxmlformats.org/officeDocument/2006/relationships/slide" Target="slide56.xml"/><Relationship Id="rId19" Type="http://schemas.openxmlformats.org/officeDocument/2006/relationships/image" Target="../media/image41.emf"/><Relationship Id="rId4" Type="http://schemas.openxmlformats.org/officeDocument/2006/relationships/slide" Target="slide43.xml"/><Relationship Id="rId9" Type="http://schemas.openxmlformats.org/officeDocument/2006/relationships/slide" Target="slide54.xml"/><Relationship Id="rId14" Type="http://schemas.openxmlformats.org/officeDocument/2006/relationships/slide" Target="slide66.xml"/></Relationships>
</file>

<file path=ppt/slides/_rels/slide73.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66.xml"/><Relationship Id="rId18" Type="http://schemas.openxmlformats.org/officeDocument/2006/relationships/image" Target="23XKCWLRJBS12-39.TIF" TargetMode="External"/><Relationship Id="rId3" Type="http://schemas.openxmlformats.org/officeDocument/2006/relationships/slide" Target="slide43.xml"/><Relationship Id="rId7" Type="http://schemas.openxmlformats.org/officeDocument/2006/relationships/slide" Target="slide51.xml"/><Relationship Id="rId12" Type="http://schemas.openxmlformats.org/officeDocument/2006/relationships/slide" Target="slide64.xml"/><Relationship Id="rId17" Type="http://schemas.openxmlformats.org/officeDocument/2006/relationships/image" Target="../media/image42.png"/><Relationship Id="rId2" Type="http://schemas.openxmlformats.org/officeDocument/2006/relationships/slide" Target="slide40.xml"/><Relationship Id="rId16" Type="http://schemas.openxmlformats.org/officeDocument/2006/relationships/slide" Target="slide73.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slide" Target="slide61.xml"/><Relationship Id="rId5" Type="http://schemas.openxmlformats.org/officeDocument/2006/relationships/slide" Target="slide47.xml"/><Relationship Id="rId15" Type="http://schemas.openxmlformats.org/officeDocument/2006/relationships/slide" Target="slide70.xml"/><Relationship Id="rId10" Type="http://schemas.openxmlformats.org/officeDocument/2006/relationships/slide" Target="slide58.xml"/><Relationship Id="rId4" Type="http://schemas.openxmlformats.org/officeDocument/2006/relationships/slide" Target="slide45.xml"/><Relationship Id="rId9" Type="http://schemas.openxmlformats.org/officeDocument/2006/relationships/slide" Target="slide56.xml"/><Relationship Id="rId14" Type="http://schemas.openxmlformats.org/officeDocument/2006/relationships/slide" Target="slide68.xml"/></Relationships>
</file>

<file path=ppt/slides/_rels/slide74.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64.xml"/><Relationship Id="rId18" Type="http://schemas.openxmlformats.org/officeDocument/2006/relationships/package" Target="../embeddings/Microsoft_Word_Document19191919.docx"/><Relationship Id="rId3" Type="http://schemas.openxmlformats.org/officeDocument/2006/relationships/slide" Target="slide40.xml"/><Relationship Id="rId7" Type="http://schemas.openxmlformats.org/officeDocument/2006/relationships/slide" Target="slide49.xml"/><Relationship Id="rId12" Type="http://schemas.openxmlformats.org/officeDocument/2006/relationships/slide" Target="slide61.xml"/><Relationship Id="rId17" Type="http://schemas.openxmlformats.org/officeDocument/2006/relationships/slide" Target="slide73.xml"/><Relationship Id="rId2" Type="http://schemas.openxmlformats.org/officeDocument/2006/relationships/slideLayout" Target="../slideLayouts/slideLayout1.xml"/><Relationship Id="rId16" Type="http://schemas.openxmlformats.org/officeDocument/2006/relationships/slide" Target="slide70.xml"/><Relationship Id="rId1" Type="http://schemas.openxmlformats.org/officeDocument/2006/relationships/vmlDrawing" Target="../drawings/vmlDrawing16.vml"/><Relationship Id="rId6" Type="http://schemas.openxmlformats.org/officeDocument/2006/relationships/slide" Target="slide47.xml"/><Relationship Id="rId11" Type="http://schemas.openxmlformats.org/officeDocument/2006/relationships/slide" Target="slide58.xml"/><Relationship Id="rId5" Type="http://schemas.openxmlformats.org/officeDocument/2006/relationships/slide" Target="slide45.xml"/><Relationship Id="rId15" Type="http://schemas.openxmlformats.org/officeDocument/2006/relationships/slide" Target="slide68.xml"/><Relationship Id="rId10" Type="http://schemas.openxmlformats.org/officeDocument/2006/relationships/slide" Target="slide56.xml"/><Relationship Id="rId19" Type="http://schemas.openxmlformats.org/officeDocument/2006/relationships/image" Target="../media/image43.emf"/><Relationship Id="rId4" Type="http://schemas.openxmlformats.org/officeDocument/2006/relationships/slide" Target="slide43.xml"/><Relationship Id="rId9" Type="http://schemas.openxmlformats.org/officeDocument/2006/relationships/slide" Target="slide54.xml"/><Relationship Id="rId14" Type="http://schemas.openxmlformats.org/officeDocument/2006/relationships/slide" Target="slide66.xml"/></Relationships>
</file>

<file path=ppt/slides/_rels/slide75.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64.xml"/><Relationship Id="rId18" Type="http://schemas.openxmlformats.org/officeDocument/2006/relationships/package" Target="../embeddings/Microsoft_Word_Document20202020.docx"/><Relationship Id="rId3" Type="http://schemas.openxmlformats.org/officeDocument/2006/relationships/slide" Target="slide40.xml"/><Relationship Id="rId7" Type="http://schemas.openxmlformats.org/officeDocument/2006/relationships/slide" Target="slide49.xml"/><Relationship Id="rId12" Type="http://schemas.openxmlformats.org/officeDocument/2006/relationships/slide" Target="slide61.xml"/><Relationship Id="rId17" Type="http://schemas.openxmlformats.org/officeDocument/2006/relationships/slide" Target="slide73.xml"/><Relationship Id="rId2" Type="http://schemas.openxmlformats.org/officeDocument/2006/relationships/slideLayout" Target="../slideLayouts/slideLayout1.xml"/><Relationship Id="rId16" Type="http://schemas.openxmlformats.org/officeDocument/2006/relationships/slide" Target="slide70.xml"/><Relationship Id="rId1" Type="http://schemas.openxmlformats.org/officeDocument/2006/relationships/vmlDrawing" Target="../drawings/vmlDrawing17.vml"/><Relationship Id="rId6" Type="http://schemas.openxmlformats.org/officeDocument/2006/relationships/slide" Target="slide47.xml"/><Relationship Id="rId11" Type="http://schemas.openxmlformats.org/officeDocument/2006/relationships/slide" Target="slide58.xml"/><Relationship Id="rId5" Type="http://schemas.openxmlformats.org/officeDocument/2006/relationships/slide" Target="slide45.xml"/><Relationship Id="rId15" Type="http://schemas.openxmlformats.org/officeDocument/2006/relationships/slide" Target="slide68.xml"/><Relationship Id="rId10" Type="http://schemas.openxmlformats.org/officeDocument/2006/relationships/slide" Target="slide56.xml"/><Relationship Id="rId19" Type="http://schemas.openxmlformats.org/officeDocument/2006/relationships/image" Target="../media/image44.emf"/><Relationship Id="rId4" Type="http://schemas.openxmlformats.org/officeDocument/2006/relationships/slide" Target="slide43.xml"/><Relationship Id="rId9" Type="http://schemas.openxmlformats.org/officeDocument/2006/relationships/slide" Target="slide54.xml"/><Relationship Id="rId14" Type="http://schemas.openxmlformats.org/officeDocument/2006/relationships/slide" Target="slide66.xml"/></Relationships>
</file>

<file path=ppt/slides/_rels/slide7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6200000">
            <a:off x="10111439" y="681116"/>
            <a:ext cx="2815327" cy="1398328"/>
          </a:xfrm>
          <a:prstGeom prst="triangle">
            <a:avLst/>
          </a:prstGeom>
          <a:solidFill>
            <a:srgbClr val="869DB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5" name="等腰三角形 4"/>
          <p:cNvSpPr/>
          <p:nvPr/>
        </p:nvSpPr>
        <p:spPr>
          <a:xfrm rot="16200000">
            <a:off x="10314382" y="2001814"/>
            <a:ext cx="2466975" cy="1251493"/>
          </a:xfrm>
          <a:prstGeom prst="triangle">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8" name="等腰三角形 7"/>
          <p:cNvSpPr/>
          <p:nvPr/>
        </p:nvSpPr>
        <p:spPr>
          <a:xfrm>
            <a:off x="-23093" y="5633891"/>
            <a:ext cx="2466975" cy="1251493"/>
          </a:xfrm>
          <a:prstGeom prst="triangle">
            <a:avLst/>
          </a:prstGeom>
          <a:solidFill>
            <a:schemeClr val="accent5">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grpSp>
        <p:nvGrpSpPr>
          <p:cNvPr id="13" name="组合 12"/>
          <p:cNvGrpSpPr/>
          <p:nvPr/>
        </p:nvGrpSpPr>
        <p:grpSpPr>
          <a:xfrm>
            <a:off x="793779" y="1093193"/>
            <a:ext cx="2927544" cy="3028723"/>
            <a:chOff x="551559" y="-778713"/>
            <a:chExt cx="5794277" cy="6080690"/>
          </a:xfrm>
        </p:grpSpPr>
        <p:sp>
          <p:nvSpPr>
            <p:cNvPr id="14" name="矩形 13"/>
            <p:cNvSpPr/>
            <p:nvPr/>
          </p:nvSpPr>
          <p:spPr>
            <a:xfrm rot="2648372">
              <a:off x="551559" y="-778713"/>
              <a:ext cx="4474027" cy="4474032"/>
            </a:xfrm>
            <a:prstGeom prst="rect">
              <a:avLst/>
            </a:prstGeom>
            <a:noFill/>
            <a:ln w="38100">
              <a:solidFill>
                <a:srgbClr val="0037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sp>
          <p:nvSpPr>
            <p:cNvPr id="15" name="矩形 14"/>
            <p:cNvSpPr/>
            <p:nvPr/>
          </p:nvSpPr>
          <p:spPr>
            <a:xfrm rot="2648372">
              <a:off x="1846331" y="756879"/>
              <a:ext cx="4499505" cy="4545098"/>
            </a:xfrm>
            <a:prstGeom prst="rect">
              <a:avLst/>
            </a:prstGeom>
            <a:solidFill>
              <a:srgbClr val="FAFA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grpSp>
      <p:sp>
        <p:nvSpPr>
          <p:cNvPr id="16" name="文本框 10"/>
          <p:cNvSpPr txBox="1"/>
          <p:nvPr/>
        </p:nvSpPr>
        <p:spPr>
          <a:xfrm>
            <a:off x="4081363" y="1484784"/>
            <a:ext cx="7591789" cy="1938992"/>
          </a:xfrm>
          <a:prstGeom prst="rect">
            <a:avLst/>
          </a:prstGeom>
          <a:noFill/>
        </p:spPr>
        <p:txBody>
          <a:bodyPr wrap="square" rtlCol="0">
            <a:spAutoFit/>
          </a:bodyPr>
          <a:lstStyle/>
          <a:p>
            <a:pPr lvl="0">
              <a:defRPr/>
            </a:pPr>
            <a:r>
              <a:rPr lang="zh-CN" altLang="en-US" sz="6000" b="1" kern="100" dirty="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rPr>
              <a:t>闭合电路的动态分析　 欧姆表的原理</a:t>
            </a:r>
          </a:p>
        </p:txBody>
      </p:sp>
      <p:sp>
        <p:nvSpPr>
          <p:cNvPr id="17" name="文本框 10"/>
          <p:cNvSpPr txBox="1"/>
          <p:nvPr/>
        </p:nvSpPr>
        <p:spPr>
          <a:xfrm>
            <a:off x="768995" y="1772816"/>
            <a:ext cx="3460784" cy="938719"/>
          </a:xfrm>
          <a:prstGeom prst="rect">
            <a:avLst/>
          </a:prstGeom>
          <a:noFill/>
        </p:spPr>
        <p:txBody>
          <a:bodyPr wrap="square" rtlCol="0">
            <a:spAutoFit/>
          </a:bodyPr>
          <a:lstStyle/>
          <a:p>
            <a:pPr lvl="0">
              <a:defRPr/>
            </a:pPr>
            <a:r>
              <a:rPr lang="zh-CN" altLang="en-US" sz="5500" b="1" dirty="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综合</a:t>
            </a:r>
            <a:r>
              <a:rPr lang="en-US" altLang="zh-CN" sz="5500" b="1" dirty="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a:t>
            </a:r>
            <a:r>
              <a:rPr lang="zh-CN" altLang="en-US" sz="5500" b="1" dirty="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融通</a:t>
            </a:r>
          </a:p>
        </p:txBody>
      </p:sp>
      <p:sp>
        <p:nvSpPr>
          <p:cNvPr id="3" name="矩形 2"/>
          <p:cNvSpPr/>
          <p:nvPr/>
        </p:nvSpPr>
        <p:spPr>
          <a:xfrm>
            <a:off x="3937347" y="3861048"/>
            <a:ext cx="6050054" cy="646331"/>
          </a:xfrm>
          <a:prstGeom prst="rect">
            <a:avLst/>
          </a:prstGeom>
        </p:spPr>
        <p:txBody>
          <a:bodyPr wrap="none">
            <a:spAutoFit/>
          </a:bodyPr>
          <a:lstStyle/>
          <a:p>
            <a:r>
              <a:rPr lang="en-US" altLang="zh-CN" sz="3600" b="1" kern="100" dirty="0">
                <a:solidFill>
                  <a:schemeClr val="accent3">
                    <a:lumMod val="50000"/>
                  </a:schemeClr>
                </a:solidFill>
                <a:latin typeface="Times New Roman"/>
                <a:ea typeface="楷体_GB2312"/>
              </a:rPr>
              <a:t>(</a:t>
            </a:r>
            <a:r>
              <a:rPr lang="zh-CN" altLang="en-US" sz="3600" b="1" kern="100" dirty="0">
                <a:solidFill>
                  <a:schemeClr val="accent3">
                    <a:lumMod val="50000"/>
                  </a:schemeClr>
                </a:solidFill>
                <a:latin typeface="Times New Roman"/>
                <a:ea typeface="楷体_GB2312"/>
              </a:rPr>
              <a:t>融会课</a:t>
            </a:r>
            <a:r>
              <a:rPr lang="en-US" altLang="zh-CN" sz="3600" b="1" kern="100" dirty="0">
                <a:solidFill>
                  <a:schemeClr val="accent3">
                    <a:lumMod val="50000"/>
                  </a:schemeClr>
                </a:solidFill>
                <a:latin typeface="Times New Roman"/>
                <a:ea typeface="楷体_GB2312"/>
              </a:rPr>
              <a:t>—</a:t>
            </a:r>
            <a:r>
              <a:rPr lang="zh-CN" altLang="en-US" sz="3600" b="1" kern="100" dirty="0">
                <a:solidFill>
                  <a:schemeClr val="accent3">
                    <a:lumMod val="50000"/>
                  </a:schemeClr>
                </a:solidFill>
                <a:latin typeface="Times New Roman"/>
                <a:ea typeface="楷体_GB2312"/>
              </a:rPr>
              <a:t>主题串知综合应用</a:t>
            </a:r>
            <a:r>
              <a:rPr lang="en-US" altLang="zh-CN" sz="3600" b="1" kern="100" dirty="0">
                <a:solidFill>
                  <a:schemeClr val="accent3">
                    <a:lumMod val="50000"/>
                  </a:schemeClr>
                </a:solidFill>
                <a:latin typeface="Times New Roman"/>
                <a:ea typeface="楷体_GB2312"/>
              </a:rPr>
              <a:t>)</a:t>
            </a:r>
          </a:p>
        </p:txBody>
      </p:sp>
    </p:spTree>
    <p:extLst>
      <p:ext uri="{BB962C8B-B14F-4D97-AF65-F5344CB8AC3E}">
        <p14:creationId xmlns:p14="http://schemas.microsoft.com/office/powerpoint/2010/main" val="12773882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latin typeface="Times New Roman"/>
                <a:ea typeface="方正细黑一简体"/>
                <a:cs typeface="Times New Roman"/>
              </a:rPr>
              <a:t>通过本节课的学习要会应用闭合电路的欧姆定律分析闭合电路的动态问题；了解欧姆表的内部结构，会用闭合电路欧姆定律分析欧姆表的原理，并能解决简单问题。</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7316425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2356254" y="208489"/>
            <a:ext cx="743068" cy="724865"/>
            <a:chOff x="5318863" y="2214122"/>
            <a:chExt cx="743068" cy="724865"/>
          </a:xfrm>
        </p:grpSpPr>
        <p:cxnSp>
          <p:nvCxnSpPr>
            <p:cNvPr id="75" name="Straight Connector 29"/>
            <p:cNvCxnSpPr/>
            <p:nvPr/>
          </p:nvCxnSpPr>
          <p:spPr>
            <a:xfrm>
              <a:off x="6061931" y="2214122"/>
              <a:ext cx="0" cy="72486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318863" y="2314602"/>
              <a:ext cx="611065" cy="553998"/>
            </a:xfrm>
            <a:prstGeom prst="rect">
              <a:avLst/>
            </a:prstGeom>
            <a:noFill/>
          </p:spPr>
          <p:txBody>
            <a:bodyPr wrap="none" rtlCol="0">
              <a:spAutoFit/>
            </a:bodyPr>
            <a:lstStyle/>
            <a:p>
              <a:pPr algn="r"/>
              <a:r>
                <a:rPr lang="id-ID" sz="3000" b="1" dirty="0">
                  <a:solidFill>
                    <a:schemeClr val="tx1">
                      <a:lumMod val="50000"/>
                      <a:lumOff val="50000"/>
                    </a:schemeClr>
                  </a:solidFill>
                  <a:latin typeface="Lato Light" charset="0"/>
                  <a:cs typeface="Lato Light" charset="0"/>
                </a:rPr>
                <a:t>01</a:t>
              </a:r>
            </a:p>
          </p:txBody>
        </p:sp>
      </p:grpSp>
      <p:grpSp>
        <p:nvGrpSpPr>
          <p:cNvPr id="78" name="组合 77"/>
          <p:cNvGrpSpPr/>
          <p:nvPr/>
        </p:nvGrpSpPr>
        <p:grpSpPr>
          <a:xfrm>
            <a:off x="2353171" y="1547222"/>
            <a:ext cx="746151" cy="729650"/>
            <a:chOff x="5315780" y="3078220"/>
            <a:chExt cx="746151" cy="729650"/>
          </a:xfrm>
        </p:grpSpPr>
        <p:cxnSp>
          <p:nvCxnSpPr>
            <p:cNvPr id="79" name="Straight Connector 34"/>
            <p:cNvCxnSpPr/>
            <p:nvPr/>
          </p:nvCxnSpPr>
          <p:spPr>
            <a:xfrm>
              <a:off x="6061931" y="3078220"/>
              <a:ext cx="0" cy="72965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5315780" y="3178775"/>
              <a:ext cx="611065" cy="553998"/>
            </a:xfrm>
            <a:prstGeom prst="rect">
              <a:avLst/>
            </a:prstGeom>
            <a:noFill/>
          </p:spPr>
          <p:txBody>
            <a:bodyPr wrap="none" rtlCol="0">
              <a:spAutoFit/>
            </a:bodyPr>
            <a:lstStyle/>
            <a:p>
              <a:pPr algn="r"/>
              <a:r>
                <a:rPr lang="id-ID" sz="3000" b="1" dirty="0">
                  <a:solidFill>
                    <a:schemeClr val="tx1">
                      <a:lumMod val="50000"/>
                      <a:lumOff val="50000"/>
                    </a:schemeClr>
                  </a:solidFill>
                  <a:latin typeface="Lato Light" charset="0"/>
                  <a:cs typeface="Lato Light" charset="0"/>
                </a:rPr>
                <a:t>02</a:t>
              </a:r>
            </a:p>
          </p:txBody>
        </p:sp>
      </p:grpSp>
      <p:grpSp>
        <p:nvGrpSpPr>
          <p:cNvPr id="81" name="组合 80"/>
          <p:cNvGrpSpPr/>
          <p:nvPr/>
        </p:nvGrpSpPr>
        <p:grpSpPr>
          <a:xfrm>
            <a:off x="2358674" y="2924944"/>
            <a:ext cx="740648" cy="825345"/>
            <a:chOff x="5321283" y="4064869"/>
            <a:chExt cx="740648" cy="825345"/>
          </a:xfrm>
        </p:grpSpPr>
        <p:cxnSp>
          <p:nvCxnSpPr>
            <p:cNvPr id="82" name="Straight Connector 36"/>
            <p:cNvCxnSpPr/>
            <p:nvPr/>
          </p:nvCxnSpPr>
          <p:spPr>
            <a:xfrm>
              <a:off x="6061931" y="4064869"/>
              <a:ext cx="0" cy="82534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5321283" y="4124460"/>
              <a:ext cx="611065" cy="553998"/>
            </a:xfrm>
            <a:prstGeom prst="rect">
              <a:avLst/>
            </a:prstGeom>
            <a:noFill/>
          </p:spPr>
          <p:txBody>
            <a:bodyPr wrap="none" rtlCol="0">
              <a:spAutoFit/>
            </a:bodyPr>
            <a:lstStyle/>
            <a:p>
              <a:pPr algn="r"/>
              <a:r>
                <a:rPr lang="id-ID" sz="3000" b="1">
                  <a:solidFill>
                    <a:schemeClr val="tx1">
                      <a:lumMod val="50000"/>
                      <a:lumOff val="50000"/>
                    </a:schemeClr>
                  </a:solidFill>
                  <a:latin typeface="Lato Light" charset="0"/>
                  <a:cs typeface="Lato Light" charset="0"/>
                </a:rPr>
                <a:t>03</a:t>
              </a:r>
              <a:endParaRPr lang="id-ID" sz="3000" b="1" dirty="0">
                <a:solidFill>
                  <a:schemeClr val="tx1">
                    <a:lumMod val="50000"/>
                    <a:lumOff val="50000"/>
                  </a:schemeClr>
                </a:solidFill>
                <a:latin typeface="Lato Light" charset="0"/>
                <a:cs typeface="Lato Light" charset="0"/>
              </a:endParaRPr>
            </a:p>
          </p:txBody>
        </p:sp>
      </p:grpSp>
      <p:grpSp>
        <p:nvGrpSpPr>
          <p:cNvPr id="84" name="组合 83"/>
          <p:cNvGrpSpPr/>
          <p:nvPr/>
        </p:nvGrpSpPr>
        <p:grpSpPr>
          <a:xfrm>
            <a:off x="2358018" y="4437449"/>
            <a:ext cx="741304" cy="748552"/>
            <a:chOff x="5320627" y="4933112"/>
            <a:chExt cx="741304" cy="748552"/>
          </a:xfrm>
        </p:grpSpPr>
        <p:cxnSp>
          <p:nvCxnSpPr>
            <p:cNvPr id="85" name="Straight Connector 35"/>
            <p:cNvCxnSpPr/>
            <p:nvPr/>
          </p:nvCxnSpPr>
          <p:spPr>
            <a:xfrm>
              <a:off x="6061931" y="4933112"/>
              <a:ext cx="0" cy="748552"/>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5320627" y="5051820"/>
              <a:ext cx="611065" cy="553998"/>
            </a:xfrm>
            <a:prstGeom prst="rect">
              <a:avLst/>
            </a:prstGeom>
            <a:noFill/>
          </p:spPr>
          <p:txBody>
            <a:bodyPr wrap="none" rtlCol="0">
              <a:spAutoFit/>
            </a:bodyPr>
            <a:lstStyle/>
            <a:p>
              <a:pPr algn="r"/>
              <a:r>
                <a:rPr lang="id-ID" sz="3000" b="1">
                  <a:solidFill>
                    <a:schemeClr val="tx1">
                      <a:lumMod val="50000"/>
                      <a:lumOff val="50000"/>
                    </a:schemeClr>
                  </a:solidFill>
                  <a:latin typeface="Lato Light" charset="0"/>
                  <a:cs typeface="Lato Light" charset="0"/>
                </a:rPr>
                <a:t>04</a:t>
              </a:r>
              <a:endParaRPr lang="id-ID" sz="3000" b="1" dirty="0">
                <a:solidFill>
                  <a:schemeClr val="tx1">
                    <a:lumMod val="50000"/>
                    <a:lumOff val="50000"/>
                  </a:schemeClr>
                </a:solidFill>
                <a:latin typeface="Lato Light" charset="0"/>
                <a:cs typeface="Lato Light" charset="0"/>
              </a:endParaRPr>
            </a:p>
          </p:txBody>
        </p:sp>
      </p:grpSp>
      <p:cxnSp>
        <p:nvCxnSpPr>
          <p:cNvPr id="121" name="Straight Connector 47"/>
          <p:cNvCxnSpPr/>
          <p:nvPr/>
        </p:nvCxnSpPr>
        <p:spPr>
          <a:xfrm>
            <a:off x="3531823" y="933354"/>
            <a:ext cx="6408259" cy="0"/>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25" name="Straight Connector 47"/>
          <p:cNvCxnSpPr/>
          <p:nvPr/>
        </p:nvCxnSpPr>
        <p:spPr>
          <a:xfrm>
            <a:off x="3531823" y="2305344"/>
            <a:ext cx="6408259"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36" name="Straight Connector 47"/>
          <p:cNvCxnSpPr/>
          <p:nvPr/>
        </p:nvCxnSpPr>
        <p:spPr>
          <a:xfrm>
            <a:off x="3531822" y="3750289"/>
            <a:ext cx="6408259" cy="0"/>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37" name="Straight Connector 47"/>
          <p:cNvCxnSpPr/>
          <p:nvPr/>
        </p:nvCxnSpPr>
        <p:spPr>
          <a:xfrm>
            <a:off x="3531822" y="5209688"/>
            <a:ext cx="6408259"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141" name="文本框 10"/>
          <p:cNvSpPr txBox="1"/>
          <p:nvPr/>
        </p:nvSpPr>
        <p:spPr>
          <a:xfrm>
            <a:off x="696987" y="1693257"/>
            <a:ext cx="864096" cy="1015663"/>
          </a:xfrm>
          <a:prstGeom prst="rect">
            <a:avLst/>
          </a:prstGeom>
          <a:noFill/>
        </p:spPr>
        <p:txBody>
          <a:bodyPr wrap="square" rtlCol="0">
            <a:spAutoFit/>
          </a:bodyPr>
          <a:lstStyle/>
          <a:p>
            <a:pPr lvl="0">
              <a:defRPr/>
            </a:pPr>
            <a:r>
              <a:rPr lang="zh-CN" altLang="en-US" sz="6000" b="1" dirty="0" smtClean="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目</a:t>
            </a:r>
            <a:endPar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endParaRPr>
          </a:p>
        </p:txBody>
      </p:sp>
      <p:sp>
        <p:nvSpPr>
          <p:cNvPr id="142" name="文本框 10"/>
          <p:cNvSpPr txBox="1"/>
          <p:nvPr/>
        </p:nvSpPr>
        <p:spPr>
          <a:xfrm>
            <a:off x="696987" y="3925505"/>
            <a:ext cx="864096" cy="1015663"/>
          </a:xfrm>
          <a:prstGeom prst="rect">
            <a:avLst/>
          </a:prstGeom>
          <a:noFill/>
        </p:spPr>
        <p:txBody>
          <a:bodyPr wrap="square" rtlCol="0">
            <a:spAutoFit/>
          </a:bodyPr>
          <a:lstStyle/>
          <a:p>
            <a:pPr lvl="0">
              <a:defRPr/>
            </a:pPr>
            <a:r>
              <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录</a:t>
            </a:r>
          </a:p>
        </p:txBody>
      </p:sp>
      <p:sp>
        <p:nvSpPr>
          <p:cNvPr id="143" name="内容占位符 2">
            <a:hlinkClick r:id="rId3" action="ppaction://hlinksldjump"/>
          </p:cNvPr>
          <p:cNvSpPr txBox="1">
            <a:spLocks/>
          </p:cNvSpPr>
          <p:nvPr/>
        </p:nvSpPr>
        <p:spPr>
          <a:xfrm>
            <a:off x="3289275" y="116632"/>
            <a:ext cx="6552727"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ctr"/>
            <a:r>
              <a:rPr lang="zh-CN" altLang="zh-CN" sz="2800" b="1" kern="100" dirty="0">
                <a:latin typeface="Times New Roman"/>
                <a:ea typeface="方正细黑一简体"/>
                <a:cs typeface="Times New Roman"/>
              </a:rPr>
              <a:t>主题</a:t>
            </a:r>
            <a:r>
              <a:rPr lang="en-US" altLang="zh-CN" sz="2800" b="1" kern="100" dirty="0">
                <a:latin typeface="Times New Roman"/>
                <a:ea typeface="方正细黑一简体"/>
                <a:cs typeface="Courier New"/>
              </a:rPr>
              <a:t>(</a:t>
            </a:r>
            <a:r>
              <a:rPr lang="zh-CN" altLang="zh-CN" sz="2800" b="1" kern="100" dirty="0">
                <a:latin typeface="Times New Roman"/>
                <a:ea typeface="方正细黑一简体"/>
                <a:cs typeface="Times New Roman"/>
              </a:rPr>
              <a:t>一</a:t>
            </a:r>
            <a:r>
              <a:rPr lang="en-US" altLang="zh-CN" sz="2800" b="1" kern="100" dirty="0">
                <a:latin typeface="Times New Roman"/>
                <a:ea typeface="方正细黑一简体"/>
                <a:cs typeface="Courier New"/>
              </a:rPr>
              <a:t>)</a:t>
            </a:r>
            <a:r>
              <a:rPr lang="zh-CN" altLang="zh-CN" sz="2800" b="1" kern="100" dirty="0">
                <a:latin typeface="Times New Roman"/>
                <a:ea typeface="方正细黑一简体"/>
                <a:cs typeface="Times New Roman"/>
              </a:rPr>
              <a:t>　常规电路的动态分析</a:t>
            </a:r>
            <a:endParaRPr lang="zh-CN" altLang="zh-CN" sz="1050" kern="100" dirty="0">
              <a:effectLst/>
              <a:latin typeface="宋体"/>
              <a:cs typeface="Courier New"/>
            </a:endParaRPr>
          </a:p>
        </p:txBody>
      </p:sp>
      <p:sp>
        <p:nvSpPr>
          <p:cNvPr id="27" name="内容占位符 2">
            <a:hlinkClick r:id="rId4" action="ppaction://hlinksldjump"/>
          </p:cNvPr>
          <p:cNvSpPr txBox="1">
            <a:spLocks/>
          </p:cNvSpPr>
          <p:nvPr/>
        </p:nvSpPr>
        <p:spPr>
          <a:xfrm>
            <a:off x="3289275" y="1484784"/>
            <a:ext cx="6840760"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indent="713740" algn="ctr">
              <a:spcBef>
                <a:spcPts val="0"/>
              </a:spcBef>
            </a:pPr>
            <a:r>
              <a:rPr lang="zh-CN" altLang="en-US" sz="2800" b="1" kern="100" dirty="0">
                <a:solidFill>
                  <a:prstClr val="black"/>
                </a:solidFill>
                <a:latin typeface="Times New Roman"/>
                <a:ea typeface="方正细黑一简体"/>
                <a:cs typeface="Times New Roman"/>
              </a:rPr>
              <a:t>主题</a:t>
            </a:r>
            <a:r>
              <a:rPr lang="en-US" altLang="zh-CN" sz="2800" b="1" kern="100" dirty="0">
                <a:solidFill>
                  <a:prstClr val="black"/>
                </a:solidFill>
                <a:latin typeface="Times New Roman"/>
                <a:ea typeface="方正细黑一简体"/>
                <a:cs typeface="Times New Roman"/>
              </a:rPr>
              <a:t>(</a:t>
            </a:r>
            <a:r>
              <a:rPr lang="zh-CN" altLang="en-US" sz="2800" b="1" kern="100" dirty="0">
                <a:solidFill>
                  <a:prstClr val="black"/>
                </a:solidFill>
                <a:latin typeface="Times New Roman"/>
                <a:ea typeface="方正细黑一简体"/>
                <a:cs typeface="Times New Roman"/>
              </a:rPr>
              <a:t>二</a:t>
            </a:r>
            <a:r>
              <a:rPr lang="en-US" altLang="zh-CN" sz="2800" b="1" kern="100" dirty="0">
                <a:solidFill>
                  <a:prstClr val="black"/>
                </a:solidFill>
                <a:latin typeface="Times New Roman"/>
                <a:ea typeface="方正细黑一简体"/>
                <a:cs typeface="Times New Roman"/>
              </a:rPr>
              <a:t>)</a:t>
            </a:r>
            <a:r>
              <a:rPr lang="zh-CN" altLang="en-US" sz="2800" b="1" kern="100" dirty="0">
                <a:solidFill>
                  <a:prstClr val="black"/>
                </a:solidFill>
                <a:latin typeface="Times New Roman"/>
                <a:ea typeface="方正细黑一简体"/>
                <a:cs typeface="Times New Roman"/>
              </a:rPr>
              <a:t>　含电容器电路的动态分析</a:t>
            </a:r>
            <a:endParaRPr lang="zh-CN" altLang="zh-CN" sz="1050" kern="100" dirty="0">
              <a:solidFill>
                <a:prstClr val="black"/>
              </a:solidFill>
              <a:latin typeface="宋体"/>
              <a:cs typeface="Courier New"/>
            </a:endParaRPr>
          </a:p>
        </p:txBody>
      </p:sp>
      <p:sp>
        <p:nvSpPr>
          <p:cNvPr id="28" name="内容占位符 2">
            <a:hlinkClick r:id="rId5" action="ppaction://hlinksldjump"/>
          </p:cNvPr>
          <p:cNvSpPr txBox="1">
            <a:spLocks/>
          </p:cNvSpPr>
          <p:nvPr/>
        </p:nvSpPr>
        <p:spPr>
          <a:xfrm>
            <a:off x="4627274" y="2984535"/>
            <a:ext cx="4320480"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a:latin typeface="Times New Roman"/>
                <a:ea typeface="方正细黑一简体"/>
                <a:cs typeface="Courier New"/>
              </a:rPr>
              <a:t>主题</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三</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　电路故障分析</a:t>
            </a:r>
          </a:p>
        </p:txBody>
      </p:sp>
      <p:sp>
        <p:nvSpPr>
          <p:cNvPr id="29" name="内容占位符 2">
            <a:hlinkClick r:id="rId6" action="ppaction://hlinksldjump"/>
          </p:cNvPr>
          <p:cNvSpPr txBox="1">
            <a:spLocks/>
          </p:cNvSpPr>
          <p:nvPr/>
        </p:nvSpPr>
        <p:spPr>
          <a:xfrm>
            <a:off x="4643058" y="4437112"/>
            <a:ext cx="4320480"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a:latin typeface="Times New Roman"/>
                <a:ea typeface="方正细黑一简体"/>
                <a:cs typeface="Courier New"/>
              </a:rPr>
              <a:t>主题</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四</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　欧姆表的原理</a:t>
            </a:r>
          </a:p>
        </p:txBody>
      </p:sp>
      <p:grpSp>
        <p:nvGrpSpPr>
          <p:cNvPr id="24" name="组合 23"/>
          <p:cNvGrpSpPr/>
          <p:nvPr/>
        </p:nvGrpSpPr>
        <p:grpSpPr>
          <a:xfrm>
            <a:off x="2353171" y="5661585"/>
            <a:ext cx="741304" cy="748552"/>
            <a:chOff x="5320627" y="4933112"/>
            <a:chExt cx="741304" cy="748552"/>
          </a:xfrm>
        </p:grpSpPr>
        <p:cxnSp>
          <p:nvCxnSpPr>
            <p:cNvPr id="25" name="Straight Connector 35"/>
            <p:cNvCxnSpPr/>
            <p:nvPr/>
          </p:nvCxnSpPr>
          <p:spPr>
            <a:xfrm>
              <a:off x="6061931" y="4933112"/>
              <a:ext cx="0" cy="748552"/>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320627" y="5051820"/>
              <a:ext cx="611065" cy="553998"/>
            </a:xfrm>
            <a:prstGeom prst="rect">
              <a:avLst/>
            </a:prstGeom>
            <a:noFill/>
          </p:spPr>
          <p:txBody>
            <a:bodyPr wrap="none" rtlCol="0">
              <a:spAutoFit/>
            </a:bodyPr>
            <a:lstStyle/>
            <a:p>
              <a:pPr algn="r"/>
              <a:r>
                <a:rPr lang="id-ID" sz="3000" b="1" dirty="0" smtClean="0">
                  <a:solidFill>
                    <a:schemeClr val="tx1">
                      <a:lumMod val="50000"/>
                      <a:lumOff val="50000"/>
                    </a:schemeClr>
                  </a:solidFill>
                  <a:latin typeface="Lato Light" charset="0"/>
                  <a:cs typeface="Lato Light" charset="0"/>
                </a:rPr>
                <a:t>0</a:t>
              </a:r>
              <a:r>
                <a:rPr lang="en-US" sz="3000" b="1" dirty="0" smtClean="0">
                  <a:solidFill>
                    <a:schemeClr val="tx1">
                      <a:lumMod val="50000"/>
                      <a:lumOff val="50000"/>
                    </a:schemeClr>
                  </a:solidFill>
                  <a:latin typeface="Lato Light" charset="0"/>
                  <a:cs typeface="Lato Light" charset="0"/>
                </a:rPr>
                <a:t>5</a:t>
              </a:r>
              <a:endParaRPr lang="id-ID" sz="3000" b="1" dirty="0">
                <a:solidFill>
                  <a:schemeClr val="tx1">
                    <a:lumMod val="50000"/>
                    <a:lumOff val="50000"/>
                  </a:schemeClr>
                </a:solidFill>
                <a:latin typeface="Lato Light" charset="0"/>
                <a:cs typeface="Lato Light" charset="0"/>
              </a:endParaRPr>
            </a:p>
          </p:txBody>
        </p:sp>
      </p:grpSp>
      <p:cxnSp>
        <p:nvCxnSpPr>
          <p:cNvPr id="30" name="Straight Connector 47"/>
          <p:cNvCxnSpPr/>
          <p:nvPr/>
        </p:nvCxnSpPr>
        <p:spPr>
          <a:xfrm>
            <a:off x="3526975" y="6433824"/>
            <a:ext cx="6408259"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31" name="内容占位符 2">
            <a:hlinkClick r:id="rId7" action="ppaction://hlinksldjump"/>
          </p:cNvPr>
          <p:cNvSpPr txBox="1">
            <a:spLocks/>
          </p:cNvSpPr>
          <p:nvPr/>
        </p:nvSpPr>
        <p:spPr>
          <a:xfrm>
            <a:off x="4638211" y="5661248"/>
            <a:ext cx="4320480"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smtClean="0">
                <a:latin typeface="Times New Roman"/>
                <a:ea typeface="方正细黑一简体"/>
                <a:cs typeface="Courier New"/>
              </a:rPr>
              <a:t>课时跟踪检测</a:t>
            </a:r>
            <a:endParaRPr lang="zh-CN" altLang="en-US" sz="2800" b="1" kern="100" dirty="0">
              <a:latin typeface="Times New Roman"/>
              <a:ea typeface="方正细黑一简体"/>
              <a:cs typeface="Courier New"/>
            </a:endParaRPr>
          </a:p>
        </p:txBody>
      </p:sp>
    </p:spTree>
    <p:extLst>
      <p:ext uri="{BB962C8B-B14F-4D97-AF65-F5344CB8AC3E}">
        <p14:creationId xmlns:p14="http://schemas.microsoft.com/office/powerpoint/2010/main" val="774654450"/>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250"/>
                                        <p:tgtEl>
                                          <p:spTgt spid="74"/>
                                        </p:tgtEl>
                                        <p:attrNameLst>
                                          <p:attrName>ppt_x</p:attrName>
                                        </p:attrNameLst>
                                      </p:cBhvr>
                                      <p:tavLst>
                                        <p:tav tm="0">
                                          <p:val>
                                            <p:strVal val="#ppt_x-#ppt_w*1.125000"/>
                                          </p:val>
                                        </p:tav>
                                        <p:tav tm="100000">
                                          <p:val>
                                            <p:strVal val="#ppt_x"/>
                                          </p:val>
                                        </p:tav>
                                      </p:tavLst>
                                    </p:anim>
                                    <p:animEffect transition="in" filter="wipe(right)">
                                      <p:cBhvr>
                                        <p:cTn id="8" dur="250"/>
                                        <p:tgtEl>
                                          <p:spTgt spid="74"/>
                                        </p:tgtEl>
                                      </p:cBhvr>
                                    </p:animEffect>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wipe(left)">
                                      <p:cBhvr>
                                        <p:cTn id="12" dur="500"/>
                                        <p:tgtEl>
                                          <p:spTgt spid="121"/>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43"/>
                                        </p:tgtEl>
                                        <p:attrNameLst>
                                          <p:attrName>style.visibility</p:attrName>
                                        </p:attrNameLst>
                                      </p:cBhvr>
                                      <p:to>
                                        <p:strVal val="visible"/>
                                      </p:to>
                                    </p:set>
                                    <p:animEffect transition="in" filter="wipe(left)">
                                      <p:cBhvr>
                                        <p:cTn id="15" dur="500"/>
                                        <p:tgtEl>
                                          <p:spTgt spid="143"/>
                                        </p:tgtEl>
                                      </p:cBhvr>
                                    </p:animEffect>
                                  </p:childTnLst>
                                </p:cTn>
                              </p:par>
                            </p:childTnLst>
                          </p:cTn>
                        </p:par>
                        <p:par>
                          <p:cTn id="16" fill="hold">
                            <p:stCondLst>
                              <p:cond delay="750"/>
                            </p:stCondLst>
                            <p:childTnLst>
                              <p:par>
                                <p:cTn id="17" presetID="12" presetClass="entr" presetSubtype="8"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250"/>
                                        <p:tgtEl>
                                          <p:spTgt spid="78"/>
                                        </p:tgtEl>
                                        <p:attrNameLst>
                                          <p:attrName>ppt_x</p:attrName>
                                        </p:attrNameLst>
                                      </p:cBhvr>
                                      <p:tavLst>
                                        <p:tav tm="0">
                                          <p:val>
                                            <p:strVal val="#ppt_x-#ppt_w*1.125000"/>
                                          </p:val>
                                        </p:tav>
                                        <p:tav tm="100000">
                                          <p:val>
                                            <p:strVal val="#ppt_x"/>
                                          </p:val>
                                        </p:tav>
                                      </p:tavLst>
                                    </p:anim>
                                    <p:animEffect transition="in" filter="wipe(right)">
                                      <p:cBhvr>
                                        <p:cTn id="20" dur="250"/>
                                        <p:tgtEl>
                                          <p:spTgt spid="78"/>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25"/>
                                        </p:tgtEl>
                                        <p:attrNameLst>
                                          <p:attrName>style.visibility</p:attrName>
                                        </p:attrNameLst>
                                      </p:cBhvr>
                                      <p:to>
                                        <p:strVal val="visible"/>
                                      </p:to>
                                    </p:set>
                                    <p:animEffect transition="in" filter="wipe(left)">
                                      <p:cBhvr>
                                        <p:cTn id="24" dur="500"/>
                                        <p:tgtEl>
                                          <p:spTgt spid="12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childTnLst>
                          </p:cTn>
                        </p:par>
                        <p:par>
                          <p:cTn id="28" fill="hold">
                            <p:stCondLst>
                              <p:cond delay="1500"/>
                            </p:stCondLst>
                            <p:childTnLst>
                              <p:par>
                                <p:cTn id="29" presetID="12" presetClass="entr" presetSubtype="8" fill="hold" nodeType="after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250"/>
                                        <p:tgtEl>
                                          <p:spTgt spid="81"/>
                                        </p:tgtEl>
                                        <p:attrNameLst>
                                          <p:attrName>ppt_x</p:attrName>
                                        </p:attrNameLst>
                                      </p:cBhvr>
                                      <p:tavLst>
                                        <p:tav tm="0">
                                          <p:val>
                                            <p:strVal val="#ppt_x-#ppt_w*1.125000"/>
                                          </p:val>
                                        </p:tav>
                                        <p:tav tm="100000">
                                          <p:val>
                                            <p:strVal val="#ppt_x"/>
                                          </p:val>
                                        </p:tav>
                                      </p:tavLst>
                                    </p:anim>
                                    <p:animEffect transition="in" filter="wipe(right)">
                                      <p:cBhvr>
                                        <p:cTn id="32" dur="250"/>
                                        <p:tgtEl>
                                          <p:spTgt spid="81"/>
                                        </p:tgtEl>
                                      </p:cBhvr>
                                    </p:animEffect>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136"/>
                                        </p:tgtEl>
                                        <p:attrNameLst>
                                          <p:attrName>style.visibility</p:attrName>
                                        </p:attrNameLst>
                                      </p:cBhvr>
                                      <p:to>
                                        <p:strVal val="visible"/>
                                      </p:to>
                                    </p:set>
                                    <p:animEffect transition="in" filter="wipe(left)">
                                      <p:cBhvr>
                                        <p:cTn id="36" dur="500"/>
                                        <p:tgtEl>
                                          <p:spTgt spid="13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par>
                          <p:cTn id="40" fill="hold">
                            <p:stCondLst>
                              <p:cond delay="2250"/>
                            </p:stCondLst>
                            <p:childTnLst>
                              <p:par>
                                <p:cTn id="41" presetID="12" presetClass="entr" presetSubtype="8" fill="hold"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250"/>
                                        <p:tgtEl>
                                          <p:spTgt spid="84"/>
                                        </p:tgtEl>
                                        <p:attrNameLst>
                                          <p:attrName>ppt_x</p:attrName>
                                        </p:attrNameLst>
                                      </p:cBhvr>
                                      <p:tavLst>
                                        <p:tav tm="0">
                                          <p:val>
                                            <p:strVal val="#ppt_x-#ppt_w*1.125000"/>
                                          </p:val>
                                        </p:tav>
                                        <p:tav tm="100000">
                                          <p:val>
                                            <p:strVal val="#ppt_x"/>
                                          </p:val>
                                        </p:tav>
                                      </p:tavLst>
                                    </p:anim>
                                    <p:animEffect transition="in" filter="wipe(right)">
                                      <p:cBhvr>
                                        <p:cTn id="44" dur="250"/>
                                        <p:tgtEl>
                                          <p:spTgt spid="84"/>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137"/>
                                        </p:tgtEl>
                                        <p:attrNameLst>
                                          <p:attrName>style.visibility</p:attrName>
                                        </p:attrNameLst>
                                      </p:cBhvr>
                                      <p:to>
                                        <p:strVal val="visible"/>
                                      </p:to>
                                    </p:set>
                                    <p:animEffect transition="in" filter="wipe(left)">
                                      <p:cBhvr>
                                        <p:cTn id="48" dur="400"/>
                                        <p:tgtEl>
                                          <p:spTgt spid="13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400"/>
                                        <p:tgtEl>
                                          <p:spTgt spid="29"/>
                                        </p:tgtEl>
                                      </p:cBhvr>
                                    </p:animEffect>
                                  </p:childTnLst>
                                </p:cTn>
                              </p:par>
                            </p:childTnLst>
                          </p:cTn>
                        </p:par>
                        <p:par>
                          <p:cTn id="52" fill="hold">
                            <p:stCondLst>
                              <p:cond delay="2900"/>
                            </p:stCondLst>
                            <p:childTnLst>
                              <p:par>
                                <p:cTn id="53" presetID="12" presetClass="entr" presetSubtype="8"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250"/>
                                        <p:tgtEl>
                                          <p:spTgt spid="24"/>
                                        </p:tgtEl>
                                        <p:attrNameLst>
                                          <p:attrName>ppt_x</p:attrName>
                                        </p:attrNameLst>
                                      </p:cBhvr>
                                      <p:tavLst>
                                        <p:tav tm="0">
                                          <p:val>
                                            <p:strVal val="#ppt_x-#ppt_w*1.125000"/>
                                          </p:val>
                                        </p:tav>
                                        <p:tav tm="100000">
                                          <p:val>
                                            <p:strVal val="#ppt_x"/>
                                          </p:val>
                                        </p:tav>
                                      </p:tavLst>
                                    </p:anim>
                                    <p:animEffect transition="in" filter="wipe(right)">
                                      <p:cBhvr>
                                        <p:cTn id="56" dur="250"/>
                                        <p:tgtEl>
                                          <p:spTgt spid="24"/>
                                        </p:tgtEl>
                                      </p:cBhvr>
                                    </p:animEffect>
                                  </p:childTnLst>
                                </p:cTn>
                              </p:par>
                            </p:childTnLst>
                          </p:cTn>
                        </p:par>
                        <p:par>
                          <p:cTn id="57" fill="hold">
                            <p:stCondLst>
                              <p:cond delay="3150"/>
                            </p:stCondLst>
                            <p:childTnLst>
                              <p:par>
                                <p:cTn id="58" presetID="22" presetClass="entr" presetSubtype="8"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400"/>
                                        <p:tgtEl>
                                          <p:spTgt spid="3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4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27" grpId="0"/>
      <p:bldP spid="28" grpId="0"/>
      <p:bldP spid="29"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01</a:t>
              </a:r>
            </a:p>
          </p:txBody>
        </p:sp>
      </p:grpSp>
      <p:sp>
        <p:nvSpPr>
          <p:cNvPr id="24" name="TextBox 23"/>
          <p:cNvSpPr txBox="1"/>
          <p:nvPr/>
        </p:nvSpPr>
        <p:spPr>
          <a:xfrm>
            <a:off x="3145259" y="2802898"/>
            <a:ext cx="8352928" cy="992581"/>
          </a:xfrm>
          <a:prstGeom prst="rect">
            <a:avLst/>
          </a:prstGeom>
          <a:noFill/>
        </p:spPr>
        <p:txBody>
          <a:bodyPr wrap="square" lIns="68584" tIns="34291" rIns="68584" bIns="34291" rtlCol="0">
            <a:spAutoFit/>
          </a:bodyPr>
          <a:lstStyle/>
          <a:p>
            <a:pPr indent="713740" algn="ctr">
              <a:lnSpc>
                <a:spcPct val="150000"/>
              </a:lnSpc>
              <a:spcAft>
                <a:spcPts val="0"/>
              </a:spcAft>
            </a:pPr>
            <a:r>
              <a:rPr lang="zh-CN" altLang="zh-CN" sz="4000" b="1" kern="100" dirty="0">
                <a:latin typeface="黑体" panose="02010600030101010101" pitchFamily="2" charset="-122"/>
                <a:ea typeface="黑体" panose="02010600030101010101" pitchFamily="2" charset="-122"/>
                <a:cs typeface="Times New Roman"/>
              </a:rPr>
              <a:t>主题</a:t>
            </a:r>
            <a:r>
              <a:rPr lang="en-US" altLang="zh-CN" sz="4000" b="1" kern="100" dirty="0">
                <a:latin typeface="黑体" panose="02010600030101010101" pitchFamily="2" charset="-122"/>
                <a:ea typeface="黑体" panose="02010600030101010101" pitchFamily="2" charset="-122"/>
                <a:cs typeface="Courier New"/>
              </a:rPr>
              <a:t>(</a:t>
            </a:r>
            <a:r>
              <a:rPr lang="zh-CN" altLang="zh-CN" sz="4000" b="1" kern="100" dirty="0">
                <a:latin typeface="黑体" panose="02010600030101010101" pitchFamily="2" charset="-122"/>
                <a:ea typeface="黑体" panose="02010600030101010101" pitchFamily="2" charset="-122"/>
                <a:cs typeface="Times New Roman"/>
              </a:rPr>
              <a:t>一</a:t>
            </a:r>
            <a:r>
              <a:rPr lang="en-US" altLang="zh-CN" sz="4000" b="1" kern="100" dirty="0">
                <a:latin typeface="黑体" panose="02010600030101010101" pitchFamily="2" charset="-122"/>
                <a:ea typeface="黑体" panose="02010600030101010101" pitchFamily="2" charset="-122"/>
                <a:cs typeface="Courier New"/>
              </a:rPr>
              <a:t>)</a:t>
            </a:r>
            <a:r>
              <a:rPr lang="zh-CN" altLang="zh-CN" sz="4000" b="1" kern="100" dirty="0">
                <a:latin typeface="黑体" panose="02010600030101010101" pitchFamily="2" charset="-122"/>
                <a:ea typeface="黑体" panose="02010600030101010101" pitchFamily="2" charset="-122"/>
                <a:cs typeface="Times New Roman"/>
              </a:rPr>
              <a:t>　常规电路的动态分析</a:t>
            </a:r>
            <a:endParaRPr lang="zh-CN" altLang="zh-CN" sz="1400" kern="100" dirty="0">
              <a:latin typeface="黑体" panose="02010600030101010101" pitchFamily="2" charset="-122"/>
              <a:ea typeface="黑体" panose="02010600030101010101" pitchFamily="2" charset="-122"/>
              <a:cs typeface="Courier New"/>
            </a:endParaRPr>
          </a:p>
        </p:txBody>
      </p:sp>
    </p:spTree>
    <p:extLst>
      <p:ext uri="{BB962C8B-B14F-4D97-AF65-F5344CB8AC3E}">
        <p14:creationId xmlns:p14="http://schemas.microsoft.com/office/powerpoint/2010/main" val="75619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210972832"/>
              </p:ext>
            </p:extLst>
          </p:nvPr>
        </p:nvGraphicFramePr>
        <p:xfrm>
          <a:off x="1079995" y="1154707"/>
          <a:ext cx="10490200" cy="5154613"/>
        </p:xfrm>
        <a:graphic>
          <a:graphicData uri="http://schemas.openxmlformats.org/presentationml/2006/ole">
            <mc:AlternateContent xmlns:mc="http://schemas.openxmlformats.org/markup-compatibility/2006">
              <mc:Choice xmlns:v="urn:schemas-microsoft-com:vml" Requires="v">
                <p:oleObj spid="_x0000_s8204" name="文档" r:id="rId3" imgW="10490941" imgH="5154660" progId="Word.Document.12">
                  <p:embed/>
                </p:oleObj>
              </mc:Choice>
              <mc:Fallback>
                <p:oleObj name="文档" r:id="rId3" imgW="10490941" imgH="5154660" progId="Word.Document.12">
                  <p:embed/>
                  <p:pic>
                    <p:nvPicPr>
                      <p:cNvPr id="0" name=""/>
                      <p:cNvPicPr/>
                      <p:nvPr/>
                    </p:nvPicPr>
                    <p:blipFill>
                      <a:blip r:embed="rId4"/>
                      <a:stretch>
                        <a:fillRect/>
                      </a:stretch>
                    </p:blipFill>
                    <p:spPr>
                      <a:xfrm>
                        <a:off x="1079995" y="1154707"/>
                        <a:ext cx="10490200" cy="5154613"/>
                      </a:xfrm>
                      <a:prstGeom prst="rect">
                        <a:avLst/>
                      </a:prstGeom>
                    </p:spPr>
                  </p:pic>
                </p:oleObj>
              </mc:Fallback>
            </mc:AlternateContent>
          </a:graphicData>
        </a:graphic>
      </p:graphicFrame>
    </p:spTree>
    <p:extLst>
      <p:ext uri="{BB962C8B-B14F-4D97-AF65-F5344CB8AC3E}">
        <p14:creationId xmlns:p14="http://schemas.microsoft.com/office/powerpoint/2010/main" val="3411949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由</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Ir</a:t>
            </a:r>
            <a:r>
              <a:rPr lang="zh-CN" altLang="zh-CN" b="1" kern="100" dirty="0">
                <a:latin typeface="Times New Roman"/>
                <a:ea typeface="方正细黑一简体"/>
                <a:cs typeface="Times New Roman"/>
              </a:rPr>
              <a:t>判断路端电压的变化；</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由欧姆定律及串、并联电路的规律判断各部分的电路电压及电流的变化。</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9076666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713"/>
            <a:ext cx="10975658" cy="4824538"/>
          </a:xfrm>
        </p:spPr>
        <p:txBody>
          <a:bodyPr>
            <a:normAutofit/>
          </a:bodyPr>
          <a:lstStyle/>
          <a:p>
            <a:pPr indent="713740" algn="just"/>
            <a:r>
              <a:rPr lang="en-US" altLang="zh-CN" b="1" kern="100" dirty="0">
                <a:solidFill>
                  <a:srgbClr val="548DD4"/>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结论法</a:t>
            </a:r>
            <a:r>
              <a:rPr lang="en-US" altLang="zh-CN" b="1" kern="100" dirty="0">
                <a:solidFill>
                  <a:srgbClr val="548DD4"/>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并同串反</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并同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：是指某一电阻增大时，与它并联或间接并联的电阻中的电流、两端电压、电功率都将增大；某一电阻减小时，与它并联或间接并联的电阻中的电流、两端电压、电功率都将减小。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串反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：是指某一电阻增大时，与它串联或间接串联的电阻中的电流、两端电压、电功率都将减小；某一电阻减小时，与它串联或间接串联的电阻中的电流、两端电压、电功率都将增大。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862441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81"/>
            <a:ext cx="10975658" cy="5112570"/>
          </a:xfrm>
        </p:spPr>
        <p:txBody>
          <a:bodyPr>
            <a:normAutofit/>
          </a:bodyPr>
          <a:lstStyle/>
          <a:p>
            <a:pPr indent="713740" algn="just"/>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湖南常德期末</a:t>
            </a:r>
            <a:r>
              <a:rPr lang="en-US" altLang="zh-CN" b="1" kern="100" dirty="0">
                <a:latin typeface="Times New Roman"/>
                <a:ea typeface="方正细黑一简体"/>
                <a:cs typeface="Courier New"/>
              </a:rPr>
              <a:t>)</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多选</a:t>
            </a:r>
            <a:r>
              <a:rPr lang="en-US" altLang="zh-CN" b="1" kern="100" dirty="0">
                <a:solidFill>
                  <a:srgbClr val="548DD4"/>
                </a:solidFill>
                <a:latin typeface="Times New Roman"/>
                <a:ea typeface="方正细黑一简体"/>
                <a:cs typeface="Courier New"/>
              </a:rPr>
              <a:t>)</a:t>
            </a:r>
            <a:r>
              <a:rPr lang="zh-CN" altLang="zh-CN" b="1" kern="100" dirty="0">
                <a:latin typeface="Times New Roman"/>
                <a:ea typeface="方正细黑一简体"/>
                <a:cs typeface="Times New Roman"/>
              </a:rPr>
              <a:t>如图所示，将滑动变阻器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定值电阻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、电流表、电压表、开关和电源连接成电路。闭合开关，将</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向右滑动的过程中，各电表示数的变化情况是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．电流表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的示数变大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．电压表</a:t>
            </a:r>
            <a:r>
              <a:rPr lang="en-US" altLang="zh-CN" b="1" kern="100" dirty="0">
                <a:latin typeface="Times New Roman"/>
                <a:ea typeface="方正细黑一简体"/>
                <a:cs typeface="Courier New"/>
              </a:rPr>
              <a:t>V</a:t>
            </a:r>
            <a:r>
              <a:rPr lang="zh-CN" altLang="zh-CN" b="1" kern="100" dirty="0">
                <a:latin typeface="Times New Roman"/>
                <a:ea typeface="方正细黑一简体"/>
                <a:cs typeface="Times New Roman"/>
              </a:rPr>
              <a:t>的示数变大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．电压表</a:t>
            </a:r>
            <a:r>
              <a:rPr lang="en-US" altLang="zh-CN" b="1" kern="100" dirty="0">
                <a:latin typeface="Times New Roman"/>
                <a:ea typeface="方正细黑一简体"/>
                <a:cs typeface="Courier New"/>
              </a:rPr>
              <a:t>V</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的示数变大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．电压表</a:t>
            </a:r>
            <a:r>
              <a:rPr lang="en-US" altLang="zh-CN" b="1" kern="100" dirty="0">
                <a:latin typeface="Times New Roman"/>
                <a:ea typeface="方正细黑一简体"/>
                <a:cs typeface="Courier New"/>
              </a:rPr>
              <a:t>V</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的示数变大</a:t>
            </a:r>
            <a:endParaRPr lang="zh-CN" altLang="zh-CN" sz="1050" kern="100" dirty="0">
              <a:latin typeface="宋体"/>
              <a:cs typeface="Courier New"/>
            </a:endParaRPr>
          </a:p>
          <a:p>
            <a:endParaRPr lang="zh-CN" altLang="en-US" dirty="0"/>
          </a:p>
        </p:txBody>
      </p:sp>
      <p:pic>
        <p:nvPicPr>
          <p:cNvPr id="1026" name="Picture 2" descr="F:\人教物理必修第三册（合版）\23XKCWLRJBS12-1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6662936" y="2898226"/>
            <a:ext cx="3539499" cy="26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3820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将</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向右滑动的过程中，电路总电阻增大，则电流减小，所以电流表</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的示数变小，</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两端电压变小，所以电压表</a:t>
            </a:r>
            <a:r>
              <a:rPr lang="en-US" altLang="zh-CN" b="1" kern="100" dirty="0">
                <a:latin typeface="Times New Roman"/>
                <a:ea typeface="方正细黑一简体"/>
                <a:cs typeface="Courier New"/>
              </a:rPr>
              <a:t>V</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的示数变小，且电源内电压减小，故电压表</a:t>
            </a:r>
            <a:r>
              <a:rPr lang="en-US" altLang="zh-CN" b="1" kern="100" dirty="0">
                <a:latin typeface="Times New Roman"/>
                <a:ea typeface="方正细黑一简体"/>
                <a:cs typeface="Courier New"/>
              </a:rPr>
              <a:t>V</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V</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的示数变大。故选</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BD</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5829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89"/>
            <a:ext cx="10975658" cy="5040562"/>
          </a:xfrm>
        </p:spPr>
        <p:txBody>
          <a:bodyPr>
            <a:normAutofit lnSpcReduction="10000"/>
          </a:bodyPr>
          <a:lstStyle/>
          <a:p>
            <a:pPr indent="713740" algn="just"/>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针对训练</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广东广州期末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如图所示电路，电源内阻不可忽略，</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两灯电阻相同，当滑动变阻器的滑片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向下滑动时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．电灯</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将变暗一些</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．电灯</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将变亮一些</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．通过电源的电流减小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中的电流减小</a:t>
            </a:r>
            <a:endParaRPr lang="zh-CN" altLang="zh-CN" sz="1050" kern="100" dirty="0">
              <a:latin typeface="宋体"/>
              <a:cs typeface="Courier New"/>
            </a:endParaRPr>
          </a:p>
          <a:p>
            <a:endParaRPr lang="zh-CN" altLang="en-US" dirty="0"/>
          </a:p>
        </p:txBody>
      </p:sp>
      <p:pic>
        <p:nvPicPr>
          <p:cNvPr id="2050" name="Picture 2" descr="F:\人教物理必修第三册（合版）\23XKCWLRJBS12-1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6385619" y="3068960"/>
            <a:ext cx="2900588" cy="1570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7247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97"/>
            <a:ext cx="10975658" cy="4968554"/>
          </a:xfrm>
        </p:spPr>
        <p:txBody>
          <a:bodyPr>
            <a:normAutofit/>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A</a:t>
            </a:r>
            <a:r>
              <a:rPr lang="zh-CN" altLang="zh-CN" b="1" kern="100" dirty="0">
                <a:latin typeface="Times New Roman"/>
                <a:ea typeface="方正细黑一简体"/>
                <a:cs typeface="Times New Roman"/>
              </a:rPr>
              <a:t>　</a:t>
            </a:r>
            <a:endParaRPr lang="en-US" altLang="zh-CN" b="1" kern="100" dirty="0" smtClean="0">
              <a:latin typeface="Times New Roman"/>
              <a:ea typeface="方正细黑一简体"/>
              <a:cs typeface="Times New Roman"/>
            </a:endParaRPr>
          </a:p>
          <a:p>
            <a:pPr indent="713740" algn="just"/>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当滑动变阻器的滑片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向下滑动时，其接入电阻减小，电路总电阻减小，根据闭合电路的欧姆定律可知，干路电流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通过电源的电流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增大，由</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Ir</a:t>
            </a:r>
            <a:r>
              <a:rPr lang="zh-CN" altLang="zh-CN" b="1" kern="100" dirty="0">
                <a:latin typeface="Times New Roman"/>
                <a:ea typeface="方正细黑一简体"/>
                <a:cs typeface="Times New Roman"/>
              </a:rPr>
              <a:t>可知路端电压减小，则电灯</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将变暗一些，故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错误；根据</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i="1" kern="100" baseline="-25000" dirty="0">
                <a:latin typeface="Times New Roman"/>
                <a:ea typeface="方正细黑一简体"/>
                <a:cs typeface="Courier New"/>
              </a:rPr>
              <a:t>R</a:t>
            </a:r>
            <a:r>
              <a:rPr lang="zh-CN" altLang="zh-CN" b="1" kern="100" dirty="0">
                <a:latin typeface="Times New Roman"/>
                <a:ea typeface="方正细黑一简体"/>
                <a:cs typeface="Times New Roman"/>
              </a:rPr>
              <a:t>，流过电灯</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的电流减小，可知流过电阻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的电流增大，电阻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两端电压增大，由于路端电压减小，可知电灯</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两端电压减小，电灯</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将变暗一些，故</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78291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02</a:t>
              </a:r>
            </a:p>
          </p:txBody>
        </p:sp>
      </p:grpSp>
      <p:sp>
        <p:nvSpPr>
          <p:cNvPr id="24" name="TextBox 23"/>
          <p:cNvSpPr txBox="1"/>
          <p:nvPr/>
        </p:nvSpPr>
        <p:spPr>
          <a:xfrm>
            <a:off x="2425179" y="2802898"/>
            <a:ext cx="9289032" cy="992581"/>
          </a:xfrm>
          <a:prstGeom prst="rect">
            <a:avLst/>
          </a:prstGeom>
          <a:noFill/>
        </p:spPr>
        <p:txBody>
          <a:bodyPr wrap="square" lIns="68584" tIns="34291" rIns="68584" bIns="34291" rtlCol="0">
            <a:spAutoFit/>
          </a:bodyPr>
          <a:lstStyle/>
          <a:p>
            <a:pPr indent="713740" algn="ctr">
              <a:lnSpc>
                <a:spcPct val="150000"/>
              </a:lnSpc>
              <a:spcAft>
                <a:spcPts val="0"/>
              </a:spcAft>
            </a:pPr>
            <a:r>
              <a:rPr lang="zh-CN" altLang="en-US" sz="4000" b="1" kern="100" dirty="0">
                <a:latin typeface="黑体" panose="02010600030101010101" pitchFamily="2" charset="-122"/>
                <a:ea typeface="黑体" panose="02010600030101010101" pitchFamily="2" charset="-122"/>
                <a:cs typeface="Times New Roman"/>
              </a:rPr>
              <a:t>主题</a:t>
            </a:r>
            <a:r>
              <a:rPr lang="en-US" altLang="zh-CN" sz="4000" b="1" kern="100" dirty="0">
                <a:latin typeface="黑体" panose="02010600030101010101" pitchFamily="2" charset="-122"/>
                <a:ea typeface="黑体" panose="02010600030101010101" pitchFamily="2" charset="-122"/>
                <a:cs typeface="Times New Roman"/>
              </a:rPr>
              <a:t>(</a:t>
            </a:r>
            <a:r>
              <a:rPr lang="zh-CN" altLang="en-US" sz="4000" b="1" kern="100" dirty="0">
                <a:latin typeface="黑体" panose="02010600030101010101" pitchFamily="2" charset="-122"/>
                <a:ea typeface="黑体" panose="02010600030101010101" pitchFamily="2" charset="-122"/>
                <a:cs typeface="Times New Roman"/>
              </a:rPr>
              <a:t>二</a:t>
            </a:r>
            <a:r>
              <a:rPr lang="en-US" altLang="zh-CN" sz="4000" b="1" kern="100" dirty="0">
                <a:latin typeface="黑体" panose="02010600030101010101" pitchFamily="2" charset="-122"/>
                <a:ea typeface="黑体" panose="02010600030101010101" pitchFamily="2" charset="-122"/>
                <a:cs typeface="Times New Roman"/>
              </a:rPr>
              <a:t>)</a:t>
            </a:r>
            <a:r>
              <a:rPr lang="zh-CN" altLang="en-US" sz="4000" b="1" kern="100" dirty="0">
                <a:latin typeface="黑体" panose="02010600030101010101" pitchFamily="2" charset="-122"/>
                <a:ea typeface="黑体" panose="02010600030101010101" pitchFamily="2" charset="-122"/>
                <a:cs typeface="Times New Roman"/>
              </a:rPr>
              <a:t>　含电容器电路的动态分析</a:t>
            </a:r>
            <a:endParaRPr lang="zh-CN" altLang="zh-CN" sz="1400" kern="100" dirty="0">
              <a:latin typeface="黑体" panose="02010600030101010101" pitchFamily="2" charset="-122"/>
              <a:ea typeface="黑体" panose="02010600030101010101" pitchFamily="2" charset="-122"/>
              <a:cs typeface="Courier New"/>
            </a:endParaRPr>
          </a:p>
        </p:txBody>
      </p:sp>
    </p:spTree>
    <p:extLst>
      <p:ext uri="{BB962C8B-B14F-4D97-AF65-F5344CB8AC3E}">
        <p14:creationId xmlns:p14="http://schemas.microsoft.com/office/powerpoint/2010/main" val="206938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548DD4"/>
                </a:solidFill>
                <a:latin typeface="Times New Roman"/>
                <a:ea typeface="方正细黑一简体"/>
                <a:cs typeface="Times New Roman"/>
              </a:rPr>
              <a:t>分析含电容器电路应注意的两点</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电路稳定后，由于电容器所在支路无电流通过，在此支路上的电阻无电压降低，因此电容器两极板间的电压就等于该支路两端的电压。在电路稳定后，与电容器串联的电阻中无电流通过，与电容器串联的电阻阻值变化，不影响电路中其他电表示数和灯泡亮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22116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．电路中的电流、电压变化时，将会引起电容器的充、放电。如果电容器两端电压升高，电容器将充电，</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电荷量增大；如果电容器两端电压降低，电容器将通过与它连接的电路放电，电荷量减小。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6579595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湖南长沙期中</a:t>
            </a:r>
            <a:r>
              <a:rPr lang="en-US" altLang="zh-CN" b="1" kern="100" dirty="0">
                <a:latin typeface="Times New Roman"/>
                <a:ea typeface="方正细黑一简体"/>
                <a:cs typeface="Courier New"/>
              </a:rPr>
              <a:t>)</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多选</a:t>
            </a:r>
            <a:r>
              <a:rPr lang="en-US" altLang="zh-CN" b="1" kern="100" dirty="0">
                <a:solidFill>
                  <a:srgbClr val="548DD4"/>
                </a:solidFill>
                <a:latin typeface="Times New Roman"/>
                <a:ea typeface="方正细黑一简体"/>
                <a:cs typeface="Courier New"/>
              </a:rPr>
              <a:t>)</a:t>
            </a:r>
            <a:r>
              <a:rPr lang="zh-CN" altLang="zh-CN" b="1" kern="100" dirty="0">
                <a:latin typeface="Times New Roman"/>
                <a:ea typeface="方正细黑一简体"/>
                <a:cs typeface="Times New Roman"/>
              </a:rPr>
              <a:t>如图，平行金属板中带电质点</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原处于静止状态，不考虑电流表和电压表对电路的影响，电源内阻为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为定值电阻，当滑动变阻器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4</a:t>
            </a:r>
            <a:r>
              <a:rPr lang="zh-CN" altLang="zh-CN" b="1" kern="100" dirty="0">
                <a:latin typeface="Times New Roman"/>
                <a:ea typeface="方正细黑一简体"/>
                <a:cs typeface="Times New Roman"/>
              </a:rPr>
              <a:t>的滑片向</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端移动时，下列说法正确的是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r>
              <a:rPr lang="en-US" altLang="zh-CN" b="1" kern="100" dirty="0">
                <a:solidFill>
                  <a:srgbClr val="7030A0"/>
                </a:solidFill>
                <a:latin typeface="Times New Roman"/>
                <a:ea typeface="方正细黑一简体"/>
              </a:rPr>
              <a:t/>
            </a:r>
            <a:br>
              <a:rPr lang="en-US" altLang="zh-CN" b="1" kern="100" dirty="0">
                <a:solidFill>
                  <a:srgbClr val="7030A0"/>
                </a:solidFill>
                <a:latin typeface="Times New Roman"/>
                <a:ea typeface="方正细黑一简体"/>
              </a:rPr>
            </a:br>
            <a:endParaRPr lang="zh-CN" altLang="en-US" dirty="0"/>
          </a:p>
        </p:txBody>
      </p:sp>
      <p:pic>
        <p:nvPicPr>
          <p:cNvPr id="3074" name="Picture 2" descr="23XKCWLRJBS12-1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649315" y="3861048"/>
            <a:ext cx="4453134" cy="2226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421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2970801994"/>
              </p:ext>
            </p:extLst>
          </p:nvPr>
        </p:nvGraphicFramePr>
        <p:xfrm>
          <a:off x="852488" y="1303338"/>
          <a:ext cx="10490200" cy="4249737"/>
        </p:xfrm>
        <a:graphic>
          <a:graphicData uri="http://schemas.openxmlformats.org/presentationml/2006/ole">
            <mc:AlternateContent xmlns:mc="http://schemas.openxmlformats.org/markup-compatibility/2006">
              <mc:Choice xmlns:v="urn:schemas-microsoft-com:vml" Requires="v">
                <p:oleObj spid="_x0000_s9228" name="文档" r:id="rId3" imgW="10490941" imgH="4249404" progId="Word.Document.12">
                  <p:embed/>
                </p:oleObj>
              </mc:Choice>
              <mc:Fallback>
                <p:oleObj name="文档" r:id="rId3" imgW="10490941" imgH="4249404" progId="Word.Document.12">
                  <p:embed/>
                  <p:pic>
                    <p:nvPicPr>
                      <p:cNvPr id="0" name=""/>
                      <p:cNvPicPr/>
                      <p:nvPr/>
                    </p:nvPicPr>
                    <p:blipFill>
                      <a:blip r:embed="rId4"/>
                      <a:stretch>
                        <a:fillRect/>
                      </a:stretch>
                    </p:blipFill>
                    <p:spPr>
                      <a:xfrm>
                        <a:off x="852488" y="1303338"/>
                        <a:ext cx="10490200" cy="4249737"/>
                      </a:xfrm>
                      <a:prstGeom prst="rect">
                        <a:avLst/>
                      </a:prstGeom>
                    </p:spPr>
                  </p:pic>
                </p:oleObj>
              </mc:Fallback>
            </mc:AlternateContent>
          </a:graphicData>
        </a:graphic>
      </p:graphicFrame>
    </p:spTree>
    <p:extLst>
      <p:ext uri="{BB962C8B-B14F-4D97-AF65-F5344CB8AC3E}">
        <p14:creationId xmlns:p14="http://schemas.microsoft.com/office/powerpoint/2010/main" val="24982194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600396" cy="4525963"/>
          </a:xfrm>
        </p:spPr>
        <p:txBody>
          <a:bodyPr/>
          <a:lstStyle/>
          <a:p>
            <a:r>
              <a:rPr lang="en-US" altLang="zh-CN" b="1" kern="100" dirty="0">
                <a:solidFill>
                  <a:srgbClr val="FF0000"/>
                </a:solidFill>
                <a:latin typeface="Times New Roman"/>
                <a:ea typeface="方正细黑一简体"/>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rPr>
              <a:t>]</a:t>
            </a:r>
            <a:r>
              <a:rPr lang="zh-CN" altLang="zh-CN" b="1" kern="100" dirty="0">
                <a:latin typeface="Times New Roman"/>
                <a:ea typeface="方正细黑一简体"/>
                <a:cs typeface="Times New Roman"/>
              </a:rPr>
              <a:t>　由题图可知，</a:t>
            </a:r>
            <a:r>
              <a:rPr lang="en-US" altLang="zh-CN" b="1" i="1" kern="100" dirty="0">
                <a:latin typeface="Times New Roman"/>
                <a:ea typeface="方正细黑一简体"/>
              </a:rPr>
              <a:t>R</a:t>
            </a:r>
            <a:r>
              <a:rPr lang="en-US" altLang="zh-CN" b="1" kern="100" baseline="-25000" dirty="0">
                <a:latin typeface="Times New Roman"/>
                <a:ea typeface="方正细黑一简体"/>
              </a:rPr>
              <a:t>2</a:t>
            </a:r>
            <a:r>
              <a:rPr lang="zh-CN" altLang="zh-CN" b="1" kern="100" dirty="0">
                <a:latin typeface="Times New Roman"/>
                <a:ea typeface="方正细黑一简体"/>
                <a:cs typeface="Times New Roman"/>
              </a:rPr>
              <a:t>与滑动变阻器</a:t>
            </a:r>
            <a:r>
              <a:rPr lang="en-US" altLang="zh-CN" b="1" i="1" kern="100" dirty="0">
                <a:latin typeface="Times New Roman"/>
                <a:ea typeface="方正细黑一简体"/>
              </a:rPr>
              <a:t>R</a:t>
            </a:r>
            <a:r>
              <a:rPr lang="en-US" altLang="zh-CN" b="1" kern="100" baseline="-25000" dirty="0">
                <a:latin typeface="Times New Roman"/>
                <a:ea typeface="方正细黑一简体"/>
              </a:rPr>
              <a:t>4</a:t>
            </a:r>
            <a:r>
              <a:rPr lang="zh-CN" altLang="zh-CN" b="1" kern="100" dirty="0">
                <a:latin typeface="Times New Roman"/>
                <a:ea typeface="方正细黑一简体"/>
                <a:cs typeface="Times New Roman"/>
              </a:rPr>
              <a:t>串联后与</a:t>
            </a:r>
            <a:r>
              <a:rPr lang="en-US" altLang="zh-CN" b="1" i="1" kern="100" dirty="0">
                <a:latin typeface="Times New Roman"/>
                <a:ea typeface="方正细黑一简体"/>
              </a:rPr>
              <a:t>R</a:t>
            </a:r>
            <a:r>
              <a:rPr lang="en-US" altLang="zh-CN" b="1" kern="100" baseline="-25000" dirty="0">
                <a:latin typeface="Times New Roman"/>
                <a:ea typeface="方正细黑一简体"/>
              </a:rPr>
              <a:t>3</a:t>
            </a:r>
            <a:r>
              <a:rPr lang="zh-CN" altLang="zh-CN" b="1" kern="100" dirty="0">
                <a:latin typeface="Times New Roman"/>
                <a:ea typeface="方正细黑一简体"/>
                <a:cs typeface="Times New Roman"/>
              </a:rPr>
              <a:t>并联，再由</a:t>
            </a:r>
            <a:r>
              <a:rPr lang="en-US" altLang="zh-CN" b="1" i="1" kern="100" dirty="0">
                <a:latin typeface="Times New Roman"/>
                <a:ea typeface="方正细黑一简体"/>
              </a:rPr>
              <a:t>R</a:t>
            </a:r>
            <a:r>
              <a:rPr lang="en-US" altLang="zh-CN" b="1" kern="100" baseline="-25000" dirty="0">
                <a:latin typeface="Times New Roman"/>
                <a:ea typeface="方正细黑一简体"/>
              </a:rPr>
              <a:t>1</a:t>
            </a:r>
            <a:r>
              <a:rPr lang="zh-CN" altLang="zh-CN" b="1" kern="100" dirty="0">
                <a:latin typeface="Times New Roman"/>
                <a:ea typeface="方正细黑一简体"/>
                <a:cs typeface="Times New Roman"/>
              </a:rPr>
              <a:t>串联接在电源两端，电容器与</a:t>
            </a:r>
            <a:r>
              <a:rPr lang="en-US" altLang="zh-CN" b="1" i="1" kern="100" dirty="0">
                <a:latin typeface="Times New Roman"/>
                <a:ea typeface="方正细黑一简体"/>
              </a:rPr>
              <a:t>R</a:t>
            </a:r>
            <a:r>
              <a:rPr lang="en-US" altLang="zh-CN" b="1" kern="100" baseline="-25000" dirty="0">
                <a:latin typeface="Times New Roman"/>
                <a:ea typeface="方正细黑一简体"/>
              </a:rPr>
              <a:t>3</a:t>
            </a:r>
            <a:r>
              <a:rPr lang="zh-CN" altLang="zh-CN" b="1" kern="100" dirty="0">
                <a:latin typeface="Times New Roman"/>
                <a:ea typeface="方正细黑一简体"/>
                <a:cs typeface="Times New Roman"/>
              </a:rPr>
              <a:t>并联。当滑片向</a:t>
            </a:r>
            <a:r>
              <a:rPr lang="en-US" altLang="zh-CN" b="1" i="1" kern="100" dirty="0">
                <a:latin typeface="Times New Roman"/>
                <a:ea typeface="方正细黑一简体"/>
              </a:rPr>
              <a:t>b</a:t>
            </a:r>
            <a:r>
              <a:rPr lang="zh-CN" altLang="zh-CN" b="1" kern="100" dirty="0">
                <a:latin typeface="Times New Roman"/>
                <a:ea typeface="方正细黑一简体"/>
                <a:cs typeface="Times New Roman"/>
              </a:rPr>
              <a:t>移动时，滑动变阻器接入电阻减小，则电路中总电阻减小，由闭合电路的欧姆定律可知，电路中电流增大，路端电压减小，同时</a:t>
            </a:r>
            <a:r>
              <a:rPr lang="en-US" altLang="zh-CN" b="1" i="1" kern="100" dirty="0">
                <a:latin typeface="Times New Roman"/>
                <a:ea typeface="方正细黑一简体"/>
              </a:rPr>
              <a:t>R</a:t>
            </a:r>
            <a:r>
              <a:rPr lang="en-US" altLang="zh-CN" b="1" kern="100" baseline="-25000" dirty="0">
                <a:latin typeface="Times New Roman"/>
                <a:ea typeface="方正细黑一简体"/>
              </a:rPr>
              <a:t>1</a:t>
            </a:r>
            <a:r>
              <a:rPr lang="zh-CN" altLang="zh-CN" b="1" kern="100" dirty="0">
                <a:latin typeface="Times New Roman"/>
                <a:ea typeface="方正细黑一简体"/>
                <a:cs typeface="Times New Roman"/>
              </a:rPr>
              <a:t>两端的电压也增大，所以并联部分的电压减小，电压表读数减小，故</a:t>
            </a:r>
            <a:r>
              <a:rPr lang="en-US" altLang="zh-CN" b="1" kern="100" dirty="0">
                <a:latin typeface="Times New Roman"/>
                <a:ea typeface="方正细黑一简体"/>
              </a:rPr>
              <a:t>A</a:t>
            </a:r>
            <a:r>
              <a:rPr lang="zh-CN" altLang="zh-CN" b="1" kern="100" dirty="0">
                <a:latin typeface="Times New Roman"/>
                <a:ea typeface="方正细黑一简体"/>
                <a:cs typeface="Times New Roman"/>
              </a:rPr>
              <a:t>错误；由</a:t>
            </a:r>
            <a:r>
              <a:rPr lang="en-US" altLang="zh-CN" b="1" kern="100" dirty="0">
                <a:latin typeface="Times New Roman"/>
                <a:ea typeface="方正细黑一简体"/>
              </a:rPr>
              <a:t>A</a:t>
            </a:r>
            <a:r>
              <a:rPr lang="zh-CN" altLang="zh-CN" b="1" kern="100" dirty="0">
                <a:latin typeface="Times New Roman"/>
                <a:ea typeface="方正细黑一简体"/>
                <a:cs typeface="Times New Roman"/>
              </a:rPr>
              <a:t>项分析可知并联部分的电压减小，即平行金属板两端电压减小，</a:t>
            </a:r>
            <a:endParaRPr lang="zh-CN" altLang="en-US" dirty="0"/>
          </a:p>
        </p:txBody>
      </p:sp>
    </p:spTree>
    <p:extLst>
      <p:ext uri="{BB962C8B-B14F-4D97-AF65-F5344CB8AC3E}">
        <p14:creationId xmlns:p14="http://schemas.microsoft.com/office/powerpoint/2010/main" val="16320778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476040837"/>
              </p:ext>
            </p:extLst>
          </p:nvPr>
        </p:nvGraphicFramePr>
        <p:xfrm>
          <a:off x="841003" y="548680"/>
          <a:ext cx="10490200" cy="3767137"/>
        </p:xfrm>
        <a:graphic>
          <a:graphicData uri="http://schemas.openxmlformats.org/presentationml/2006/ole">
            <mc:AlternateContent xmlns:mc="http://schemas.openxmlformats.org/markup-compatibility/2006">
              <mc:Choice xmlns:v="urn:schemas-microsoft-com:vml" Requires="v">
                <p:oleObj spid="_x0000_s10262" name="文档" r:id="rId3" imgW="10490941" imgH="3772441" progId="Word.Document.12">
                  <p:embed/>
                </p:oleObj>
              </mc:Choice>
              <mc:Fallback>
                <p:oleObj name="文档" r:id="rId3" imgW="10490941" imgH="3772441" progId="Word.Document.12">
                  <p:embed/>
                  <p:pic>
                    <p:nvPicPr>
                      <p:cNvPr id="0" name=""/>
                      <p:cNvPicPr/>
                      <p:nvPr/>
                    </p:nvPicPr>
                    <p:blipFill>
                      <a:blip r:embed="rId4"/>
                      <a:stretch>
                        <a:fillRect/>
                      </a:stretch>
                    </p:blipFill>
                    <p:spPr>
                      <a:xfrm>
                        <a:off x="841003" y="548680"/>
                        <a:ext cx="10490200" cy="3767137"/>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4016182122"/>
              </p:ext>
            </p:extLst>
          </p:nvPr>
        </p:nvGraphicFramePr>
        <p:xfrm>
          <a:off x="336947" y="4149080"/>
          <a:ext cx="10490200" cy="788987"/>
        </p:xfrm>
        <a:graphic>
          <a:graphicData uri="http://schemas.openxmlformats.org/presentationml/2006/ole">
            <mc:AlternateContent xmlns:mc="http://schemas.openxmlformats.org/markup-compatibility/2006">
              <mc:Choice xmlns:v="urn:schemas-microsoft-com:vml" Requires="v">
                <p:oleObj spid="_x0000_s10263" name="文档" r:id="rId5" imgW="10490941" imgH="788809" progId="Word.Document.12">
                  <p:embed/>
                </p:oleObj>
              </mc:Choice>
              <mc:Fallback>
                <p:oleObj name="文档" r:id="rId5" imgW="10490941" imgH="788809" progId="Word.Document.12">
                  <p:embed/>
                  <p:pic>
                    <p:nvPicPr>
                      <p:cNvPr id="0" name=""/>
                      <p:cNvPicPr/>
                      <p:nvPr/>
                    </p:nvPicPr>
                    <p:blipFill>
                      <a:blip r:embed="rId6"/>
                      <a:stretch>
                        <a:fillRect/>
                      </a:stretch>
                    </p:blipFill>
                    <p:spPr>
                      <a:xfrm>
                        <a:off x="336947" y="4149080"/>
                        <a:ext cx="10490200" cy="788987"/>
                      </a:xfrm>
                      <a:prstGeom prst="rect">
                        <a:avLst/>
                      </a:prstGeom>
                    </p:spPr>
                  </p:pic>
                </p:oleObj>
              </mc:Fallback>
            </mc:AlternateContent>
          </a:graphicData>
        </a:graphic>
      </p:graphicFrame>
    </p:spTree>
    <p:extLst>
      <p:ext uri="{BB962C8B-B14F-4D97-AF65-F5344CB8AC3E}">
        <p14:creationId xmlns:p14="http://schemas.microsoft.com/office/powerpoint/2010/main" val="179827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657"/>
            <a:ext cx="10975658" cy="5328594"/>
          </a:xfrm>
        </p:spPr>
        <p:txBody>
          <a:bodyPr>
            <a:normAutofit lnSpcReduction="10000"/>
          </a:bodyPr>
          <a:lstStyle/>
          <a:p>
            <a:pPr indent="713740" algn="just"/>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针对训练</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江苏扬州期末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如图所示，电源的电动势为</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、内阻为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为定值电阻，</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为电容器。闭合开关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，在滑动变阻器</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的滑片向上滑动过程中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中的电流变小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中的电流向右</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．电容器</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的电容变大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．电容器</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所带电荷量变小</a:t>
            </a:r>
            <a:endParaRPr lang="zh-CN" altLang="zh-CN" sz="1050" kern="100" dirty="0">
              <a:latin typeface="宋体"/>
              <a:cs typeface="Courier New"/>
            </a:endParaRPr>
          </a:p>
          <a:p>
            <a:endParaRPr lang="zh-CN" altLang="en-US" dirty="0"/>
          </a:p>
        </p:txBody>
      </p:sp>
      <p:pic>
        <p:nvPicPr>
          <p:cNvPr id="4098" name="Picture 2" descr="F:\人教物理必修第三册（合版）\23XKCWLRJBS12-1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681763" y="2731541"/>
            <a:ext cx="3064554" cy="206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406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640"/>
            <a:ext cx="10975658" cy="6336703"/>
          </a:xfrm>
        </p:spPr>
        <p:txBody>
          <a:bodyPr>
            <a:normAutofit lnSpcReduction="10000"/>
          </a:bodyPr>
          <a:lstStyle/>
          <a:p>
            <a:pPr indent="713740" algn="just"/>
            <a:r>
              <a:rPr lang="zh-CN" altLang="zh-CN" b="1" kern="100" dirty="0" smtClean="0">
                <a:solidFill>
                  <a:srgbClr val="FF0000"/>
                </a:solidFill>
                <a:latin typeface="Times New Roman"/>
                <a:ea typeface="方正细黑一简体"/>
                <a:cs typeface="Times New Roman"/>
              </a:rPr>
              <a:t>答案：</a:t>
            </a:r>
            <a:r>
              <a:rPr lang="en-US" altLang="zh-CN" b="1" kern="100" dirty="0" smtClean="0">
                <a:latin typeface="Times New Roman"/>
                <a:ea typeface="方正细黑一简体"/>
              </a:rPr>
              <a:t>B</a:t>
            </a: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a:latin typeface="Times New Roman"/>
                <a:ea typeface="方正细黑一简体"/>
                <a:cs typeface="Times New Roman"/>
              </a:rPr>
              <a:t>闭合开关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，在滑动变阻器</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的滑片向上滑动过程中，滑动变阻器接入电路的阻值减小，则电路总电流增大，即通过电阻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的电流变大，故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错误；通过电阻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的电流变大，则电阻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两端电压变大，所以电容器</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两端电压变大，根据电容的定义式可得</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CU</a:t>
            </a:r>
            <a:r>
              <a:rPr lang="zh-CN" altLang="zh-CN" b="1" kern="100" dirty="0">
                <a:latin typeface="Times New Roman"/>
                <a:ea typeface="方正细黑一简体"/>
                <a:cs typeface="Times New Roman"/>
              </a:rPr>
              <a:t>，可知电容器</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所带电荷量变大，即电容器充电，根据连接方式可知电容器左极板带正电，所以电阻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中有向右的电流，故</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错误；电容器的电容大小由电容器的两板之间的距离和正对面积，以及介电常数决定，故电容器</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的电容不变，故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r>
              <a:rPr lang="zh-CN" altLang="zh-CN" b="1" kern="100" dirty="0" smtClean="0">
                <a:latin typeface="Times New Roman"/>
                <a:ea typeface="方正细黑一简体"/>
                <a:cs typeface="Times New Roman"/>
              </a:rPr>
              <a:t>　</a:t>
            </a:r>
            <a:endParaRPr lang="zh-CN" altLang="en-US" dirty="0"/>
          </a:p>
        </p:txBody>
      </p:sp>
    </p:spTree>
    <p:extLst>
      <p:ext uri="{BB962C8B-B14F-4D97-AF65-F5344CB8AC3E}">
        <p14:creationId xmlns:p14="http://schemas.microsoft.com/office/powerpoint/2010/main" val="130605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arn(inVertical)">
                                      <p:cBhvr>
                                        <p:cTn id="1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03</a:t>
              </a:r>
            </a:p>
          </p:txBody>
        </p:sp>
      </p:grpSp>
      <p:sp>
        <p:nvSpPr>
          <p:cNvPr id="24" name="TextBox 23"/>
          <p:cNvSpPr txBox="1"/>
          <p:nvPr/>
        </p:nvSpPr>
        <p:spPr>
          <a:xfrm>
            <a:off x="2785219" y="2802898"/>
            <a:ext cx="8928992" cy="848311"/>
          </a:xfrm>
          <a:prstGeom prst="rect">
            <a:avLst/>
          </a:prstGeom>
          <a:noFill/>
        </p:spPr>
        <p:txBody>
          <a:bodyPr wrap="square" lIns="68584" tIns="34291" rIns="68584" bIns="34291" rtlCol="0">
            <a:spAutoFit/>
          </a:bodyPr>
          <a:lstStyle/>
          <a:p>
            <a:pPr indent="713740" algn="ctr">
              <a:lnSpc>
                <a:spcPct val="150000"/>
              </a:lnSpc>
              <a:spcAft>
                <a:spcPts val="0"/>
              </a:spcAft>
            </a:pPr>
            <a:r>
              <a:rPr lang="zh-CN" altLang="en-US" sz="4000" b="1" kern="100" dirty="0">
                <a:latin typeface="黑体" panose="02010600030101010101" pitchFamily="2" charset="-122"/>
                <a:ea typeface="黑体" panose="02010600030101010101" pitchFamily="2" charset="-122"/>
                <a:cs typeface="Times New Roman"/>
              </a:rPr>
              <a:t>主题</a:t>
            </a:r>
            <a:r>
              <a:rPr lang="en-US" altLang="zh-CN" sz="4000" b="1" kern="100" dirty="0">
                <a:latin typeface="黑体" panose="02010600030101010101" pitchFamily="2" charset="-122"/>
                <a:ea typeface="黑体" panose="02010600030101010101" pitchFamily="2" charset="-122"/>
                <a:cs typeface="Times New Roman"/>
              </a:rPr>
              <a:t>(</a:t>
            </a:r>
            <a:r>
              <a:rPr lang="zh-CN" altLang="en-US" sz="4000" b="1" kern="100" dirty="0">
                <a:latin typeface="黑体" panose="02010600030101010101" pitchFamily="2" charset="-122"/>
                <a:ea typeface="黑体" panose="02010600030101010101" pitchFamily="2" charset="-122"/>
                <a:cs typeface="Times New Roman"/>
              </a:rPr>
              <a:t>三</a:t>
            </a:r>
            <a:r>
              <a:rPr lang="en-US" altLang="zh-CN" sz="4000" b="1" kern="100" dirty="0">
                <a:latin typeface="黑体" panose="02010600030101010101" pitchFamily="2" charset="-122"/>
                <a:ea typeface="黑体" panose="02010600030101010101" pitchFamily="2" charset="-122"/>
                <a:cs typeface="Times New Roman"/>
              </a:rPr>
              <a:t>)</a:t>
            </a:r>
            <a:r>
              <a:rPr lang="zh-CN" altLang="en-US" sz="4000" b="1" kern="100" dirty="0">
                <a:latin typeface="黑体" panose="02010600030101010101" pitchFamily="2" charset="-122"/>
                <a:ea typeface="黑体" panose="02010600030101010101" pitchFamily="2" charset="-122"/>
                <a:cs typeface="Times New Roman"/>
              </a:rPr>
              <a:t>　电路故障分析</a:t>
            </a:r>
            <a:endParaRPr lang="zh-CN" altLang="zh-CN" sz="1400" kern="100" dirty="0">
              <a:latin typeface="黑体" panose="02010600030101010101" pitchFamily="2" charset="-122"/>
              <a:ea typeface="黑体" panose="02010600030101010101" pitchFamily="2" charset="-122"/>
              <a:cs typeface="Courier New"/>
            </a:endParaRPr>
          </a:p>
        </p:txBody>
      </p:sp>
    </p:spTree>
    <p:extLst>
      <p:ext uri="{BB962C8B-B14F-4D97-AF65-F5344CB8AC3E}">
        <p14:creationId xmlns:p14="http://schemas.microsoft.com/office/powerpoint/2010/main" val="180049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548DD4"/>
                </a:solidFill>
                <a:latin typeface="Times New Roman"/>
                <a:ea typeface="方正细黑一简体"/>
                <a:cs typeface="Times New Roman"/>
              </a:rPr>
              <a:t>电路故障特点及分析方法</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．断路特点：表现为路端电压不为零而电流为零。</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．短路特点：用电器或电阻发生短路，表现为有电流通过电路但用电器或电阻两端电压为零。</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．分析方法：将整个电路划分为若干部分，然后逐一假设某部分电路发生某种故障，运用闭合电路或部分电路的欧姆定律进行推理。</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314339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湖南常德期末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在如图所示的</a:t>
            </a:r>
            <a:r>
              <a:rPr lang="zh-CN" altLang="zh-CN" b="1" kern="100" dirty="0" smtClean="0">
                <a:latin typeface="Times New Roman"/>
                <a:ea typeface="方正细黑一简体"/>
                <a:cs typeface="Times New Roman"/>
              </a:rPr>
              <a:t>电</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路</a:t>
            </a:r>
            <a:r>
              <a:rPr lang="zh-CN" altLang="zh-CN" b="1" kern="100" dirty="0">
                <a:latin typeface="Times New Roman"/>
                <a:ea typeface="方正细黑一简体"/>
                <a:cs typeface="Times New Roman"/>
              </a:rPr>
              <a:t>中</a:t>
            </a:r>
            <a:r>
              <a:rPr lang="zh-CN" altLang="zh-CN" b="1" kern="100" dirty="0" smtClean="0">
                <a:latin typeface="Times New Roman"/>
                <a:ea typeface="方正细黑一简体"/>
                <a:cs typeface="Times New Roman"/>
              </a:rPr>
              <a:t>，开</a:t>
            </a:r>
            <a:r>
              <a:rPr lang="zh-CN" altLang="zh-CN" b="1" kern="100" dirty="0">
                <a:latin typeface="Times New Roman"/>
                <a:ea typeface="方正细黑一简体"/>
                <a:cs typeface="Times New Roman"/>
              </a:rPr>
              <a:t>关闭合后，由于电阻元件发生短路或</a:t>
            </a:r>
            <a:r>
              <a:rPr lang="zh-CN" altLang="zh-CN" b="1" kern="100" dirty="0" smtClean="0">
                <a:latin typeface="Times New Roman"/>
                <a:ea typeface="方正细黑一简体"/>
                <a:cs typeface="Times New Roman"/>
              </a:rPr>
              <a:t>断</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路故</a:t>
            </a:r>
            <a:r>
              <a:rPr lang="zh-CN" altLang="zh-CN" b="1" kern="100" dirty="0">
                <a:latin typeface="Times New Roman"/>
                <a:ea typeface="方正细黑一简体"/>
                <a:cs typeface="Times New Roman"/>
              </a:rPr>
              <a:t>障，电压表和电流表的读数都增大，则肯</a:t>
            </a:r>
            <a:r>
              <a:rPr lang="zh-CN" altLang="zh-CN" b="1" kern="100" dirty="0" smtClean="0">
                <a:latin typeface="Times New Roman"/>
                <a:ea typeface="方正细黑一简体"/>
                <a:cs typeface="Times New Roman"/>
              </a:rPr>
              <a:t>定</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出</a:t>
            </a:r>
            <a:r>
              <a:rPr lang="zh-CN" altLang="zh-CN" b="1" kern="100" dirty="0">
                <a:latin typeface="Times New Roman"/>
                <a:ea typeface="方正细黑一简体"/>
                <a:cs typeface="Times New Roman"/>
              </a:rPr>
              <a:t>现了下列哪种故障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短路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短路</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短路</a:t>
            </a:r>
            <a:r>
              <a:rPr lang="zh-CN" altLang="zh-CN" b="1" kern="100" dirty="0">
                <a:latin typeface="宋体"/>
                <a:ea typeface="Times New Roman"/>
                <a:cs typeface="Courier New"/>
              </a:rPr>
              <a:t> </a:t>
            </a:r>
            <a:r>
              <a:rPr lang="en-US" altLang="zh-CN" b="1" kern="100" dirty="0">
                <a:latin typeface="宋体"/>
                <a:ea typeface="Times New Roman"/>
                <a:cs typeface="Courier New"/>
              </a:rPr>
              <a:t>	</a:t>
            </a:r>
            <a:r>
              <a:rPr lang="en-US" altLang="zh-CN" b="1" kern="100" dirty="0" smtClean="0">
                <a:latin typeface="宋体"/>
                <a:ea typeface="Times New Roman"/>
                <a:cs typeface="Courier New"/>
              </a:rPr>
              <a:t>				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断路</a:t>
            </a:r>
            <a:endParaRPr lang="zh-CN" altLang="zh-CN" sz="1050" kern="100" dirty="0">
              <a:latin typeface="宋体"/>
              <a:cs typeface="Courier New"/>
            </a:endParaRPr>
          </a:p>
          <a:p>
            <a:endParaRPr lang="zh-CN" altLang="en-US" dirty="0"/>
          </a:p>
        </p:txBody>
      </p:sp>
      <p:pic>
        <p:nvPicPr>
          <p:cNvPr id="5122" name="Picture 2" descr="F:\人教物理必修第三册（合版）\23XKCWLRJBS12-18.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401843" y="1412776"/>
            <a:ext cx="3592662" cy="264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0570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81"/>
            <a:ext cx="10975658" cy="5112570"/>
          </a:xfrm>
        </p:spPr>
        <p:txBody>
          <a:bodyPr/>
          <a:lstStyle/>
          <a:p>
            <a:pPr indent="713740" algn="just"/>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若</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短路，接入电阻减小，根据串反并同，电压表和电流表的读数都增大，</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正确；若</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短路，接入电阻减小，根据串反并同，电压表读数增大，电流表的读数减小为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错误；若</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短路，接入电阻减小，根据串反并同，电压表读数减小为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，电流表的读数增大，</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错误；若</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断路，接入电阻增大，根据串反并同，电压表读数减小，电流表的读数减小为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pPr indent="713740" algn="just"/>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a:t>
            </a:r>
            <a:r>
              <a:rPr lang="en-US" altLang="zh-CN" b="1" kern="100" dirty="0">
                <a:solidFill>
                  <a:srgbClr val="FF0000"/>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　</a:t>
            </a:r>
            <a:r>
              <a:rPr lang="en-US" altLang="zh-CN" b="1" kern="100" dirty="0">
                <a:latin typeface="Times New Roman"/>
                <a:ea typeface="方正细黑一简体"/>
                <a:cs typeface="Courier New"/>
              </a:rPr>
              <a:t>A</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6484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672"/>
            <a:ext cx="10975658" cy="5832647"/>
          </a:xfrm>
        </p:spPr>
        <p:txBody>
          <a:bodyPr>
            <a:normAutofit/>
          </a:bodyPr>
          <a:lstStyle/>
          <a:p>
            <a:pPr indent="713740" algn="just"/>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针对训练</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广东中山期末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如图所示电路中电源电</a:t>
            </a:r>
            <a:r>
              <a:rPr lang="zh-CN" altLang="zh-CN" b="1" kern="100" dirty="0" smtClean="0">
                <a:latin typeface="Times New Roman"/>
                <a:ea typeface="方正细黑一简体"/>
                <a:cs typeface="Times New Roman"/>
              </a:rPr>
              <a:t>动</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势</a:t>
            </a:r>
            <a:r>
              <a:rPr lang="zh-CN" altLang="zh-CN" b="1" kern="100" dirty="0">
                <a:latin typeface="Times New Roman"/>
                <a:ea typeface="方正细黑一简体"/>
                <a:cs typeface="Times New Roman"/>
              </a:rPr>
              <a:t>为</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，当开关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接通后，灯泡</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都不亮，用电</a:t>
            </a:r>
            <a:r>
              <a:rPr lang="zh-CN" altLang="zh-CN" b="1" kern="100" dirty="0" smtClean="0">
                <a:latin typeface="Times New Roman"/>
                <a:ea typeface="方正细黑一简体"/>
                <a:cs typeface="Times New Roman"/>
              </a:rPr>
              <a:t>压</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表</a:t>
            </a:r>
            <a:r>
              <a:rPr lang="zh-CN" altLang="zh-CN" b="1" kern="100" dirty="0">
                <a:latin typeface="Times New Roman"/>
                <a:ea typeface="方正细黑一简体"/>
                <a:cs typeface="Times New Roman"/>
              </a:rPr>
              <a:t>测得各部分电压为</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ab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bc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cd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 V</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Times New Roman"/>
              </a:rPr>
              <a:t>由</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此可</a:t>
            </a:r>
            <a:r>
              <a:rPr lang="zh-CN" altLang="zh-CN" b="1" kern="100" dirty="0">
                <a:latin typeface="Times New Roman"/>
                <a:ea typeface="方正细黑一简体"/>
                <a:cs typeface="Times New Roman"/>
              </a:rPr>
              <a:t>以断定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．滑动变阻器</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断路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的灯丝烧断了</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的灯丝烧断了</a:t>
            </a:r>
            <a:r>
              <a:rPr lang="zh-CN" altLang="zh-CN" b="1" kern="100" dirty="0">
                <a:latin typeface="宋体"/>
                <a:ea typeface="Times New Roman"/>
                <a:cs typeface="Courier New"/>
              </a:rPr>
              <a:t> </a:t>
            </a:r>
            <a:r>
              <a:rPr lang="en-US" altLang="zh-CN" b="1" kern="100" dirty="0">
                <a:latin typeface="宋体"/>
                <a:ea typeface="Times New Roman"/>
                <a:cs typeface="Courier New"/>
              </a:rPr>
              <a:t>	</a:t>
            </a:r>
            <a:r>
              <a:rPr lang="en-US" altLang="zh-CN" b="1" kern="100" dirty="0" smtClean="0">
                <a:latin typeface="宋体"/>
                <a:ea typeface="Times New Roman"/>
                <a:cs typeface="Courier New"/>
              </a:rPr>
              <a:t>	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的灯丝烧断了</a:t>
            </a:r>
            <a:endParaRPr lang="zh-CN" altLang="zh-CN" sz="1050" kern="100" dirty="0">
              <a:latin typeface="宋体"/>
              <a:cs typeface="Courier New"/>
            </a:endParaRPr>
          </a:p>
          <a:p>
            <a:endParaRPr lang="zh-CN" altLang="en-US" dirty="0"/>
          </a:p>
        </p:txBody>
      </p:sp>
      <p:pic>
        <p:nvPicPr>
          <p:cNvPr id="6146" name="Picture 2" descr="F:\人教物理必修第三册（合版）\23XKCWLRJBS12-1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581385" y="1484784"/>
            <a:ext cx="2026547" cy="1737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4331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A</a:t>
            </a:r>
            <a:r>
              <a:rPr lang="zh-CN" altLang="zh-CN" b="1" kern="100" dirty="0">
                <a:latin typeface="Times New Roman"/>
                <a:ea typeface="方正细黑一简体"/>
                <a:cs typeface="Times New Roman"/>
              </a:rPr>
              <a:t>　</a:t>
            </a:r>
            <a:endParaRPr lang="en-US" altLang="zh-CN" b="1" kern="100" dirty="0" smtClean="0">
              <a:latin typeface="Times New Roman"/>
              <a:ea typeface="方正细黑一简体"/>
              <a:cs typeface="Times New Roman"/>
            </a:endParaRPr>
          </a:p>
          <a:p>
            <a:pPr indent="713740" algn="just"/>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根据</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ab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bc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cd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 V</a:t>
            </a:r>
            <a:r>
              <a:rPr lang="zh-CN" altLang="zh-CN" b="1" kern="100" dirty="0">
                <a:latin typeface="Times New Roman"/>
                <a:ea typeface="方正细黑一简体"/>
                <a:cs typeface="Times New Roman"/>
              </a:rPr>
              <a:t>，可以得知只能是滑动变阻器断路；若</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的灯丝烧断了，则</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bc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cd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 V</a:t>
            </a:r>
            <a:r>
              <a:rPr lang="zh-CN" altLang="zh-CN" b="1" kern="100" dirty="0">
                <a:latin typeface="Times New Roman"/>
                <a:ea typeface="方正细黑一简体"/>
                <a:cs typeface="Times New Roman"/>
              </a:rPr>
              <a:t>；若</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的灯丝烧断了，则</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bc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cd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；若</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的灯丝都烧断了，则</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bc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i="1" kern="100" baseline="-25000" dirty="0">
                <a:latin typeface="Times New Roman"/>
                <a:ea typeface="方正细黑一简体"/>
                <a:cs typeface="Courier New"/>
              </a:rPr>
              <a:t>cd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 V</a:t>
            </a:r>
            <a:r>
              <a:rPr lang="zh-CN" altLang="zh-CN" b="1" kern="100" dirty="0">
                <a:latin typeface="Times New Roman"/>
                <a:ea typeface="方正细黑一简体"/>
                <a:cs typeface="Times New Roman"/>
              </a:rPr>
              <a:t>。故选</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1134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04</a:t>
              </a:r>
            </a:p>
          </p:txBody>
        </p:sp>
      </p:grpSp>
      <p:sp>
        <p:nvSpPr>
          <p:cNvPr id="24" name="TextBox 23"/>
          <p:cNvSpPr txBox="1"/>
          <p:nvPr/>
        </p:nvSpPr>
        <p:spPr>
          <a:xfrm>
            <a:off x="2785219" y="2802898"/>
            <a:ext cx="8928992" cy="848311"/>
          </a:xfrm>
          <a:prstGeom prst="rect">
            <a:avLst/>
          </a:prstGeom>
          <a:noFill/>
        </p:spPr>
        <p:txBody>
          <a:bodyPr wrap="square" lIns="68584" tIns="34291" rIns="68584" bIns="34291" rtlCol="0">
            <a:spAutoFit/>
          </a:bodyPr>
          <a:lstStyle/>
          <a:p>
            <a:pPr indent="713740" algn="ctr">
              <a:lnSpc>
                <a:spcPct val="150000"/>
              </a:lnSpc>
              <a:spcAft>
                <a:spcPts val="0"/>
              </a:spcAft>
            </a:pPr>
            <a:r>
              <a:rPr lang="zh-CN" altLang="en-US" sz="4000" b="1" kern="100" dirty="0">
                <a:latin typeface="黑体" panose="02010600030101010101" pitchFamily="2" charset="-122"/>
                <a:ea typeface="黑体" panose="02010600030101010101" pitchFamily="2" charset="-122"/>
                <a:cs typeface="Times New Roman"/>
              </a:rPr>
              <a:t>主题</a:t>
            </a:r>
            <a:r>
              <a:rPr lang="en-US" altLang="zh-CN" sz="4000" b="1" kern="100" dirty="0">
                <a:latin typeface="黑体" panose="02010600030101010101" pitchFamily="2" charset="-122"/>
                <a:ea typeface="黑体" panose="02010600030101010101" pitchFamily="2" charset="-122"/>
                <a:cs typeface="Times New Roman"/>
              </a:rPr>
              <a:t>(</a:t>
            </a:r>
            <a:r>
              <a:rPr lang="zh-CN" altLang="en-US" sz="4000" b="1" kern="100" dirty="0">
                <a:latin typeface="黑体" panose="02010600030101010101" pitchFamily="2" charset="-122"/>
                <a:ea typeface="黑体" panose="02010600030101010101" pitchFamily="2" charset="-122"/>
                <a:cs typeface="Times New Roman"/>
              </a:rPr>
              <a:t>四</a:t>
            </a:r>
            <a:r>
              <a:rPr lang="en-US" altLang="zh-CN" sz="4000" b="1" kern="100" dirty="0">
                <a:latin typeface="黑体" panose="02010600030101010101" pitchFamily="2" charset="-122"/>
                <a:ea typeface="黑体" panose="02010600030101010101" pitchFamily="2" charset="-122"/>
                <a:cs typeface="Times New Roman"/>
              </a:rPr>
              <a:t>)</a:t>
            </a:r>
            <a:r>
              <a:rPr lang="zh-CN" altLang="en-US" sz="4000" b="1" kern="100" dirty="0">
                <a:latin typeface="黑体" panose="02010600030101010101" pitchFamily="2" charset="-122"/>
                <a:ea typeface="黑体" panose="02010600030101010101" pitchFamily="2" charset="-122"/>
                <a:cs typeface="Times New Roman"/>
              </a:rPr>
              <a:t>　欧姆表的原理</a:t>
            </a:r>
            <a:endParaRPr lang="zh-CN" altLang="zh-CN" sz="1400" kern="100" dirty="0">
              <a:latin typeface="黑体" panose="02010600030101010101" pitchFamily="2" charset="-122"/>
              <a:ea typeface="黑体" panose="02010600030101010101" pitchFamily="2" charset="-122"/>
              <a:cs typeface="Courier New"/>
            </a:endParaRPr>
          </a:p>
        </p:txBody>
      </p:sp>
    </p:spTree>
    <p:extLst>
      <p:ext uri="{BB962C8B-B14F-4D97-AF65-F5344CB8AC3E}">
        <p14:creationId xmlns:p14="http://schemas.microsoft.com/office/powerpoint/2010/main" val="360698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欧姆表的原理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pic>
        <p:nvPicPr>
          <p:cNvPr id="7170" name="Picture 2" descr="23XKCWLRJBS12-2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25179" y="2132856"/>
            <a:ext cx="7565213" cy="2954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7393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632"/>
            <a:ext cx="10975658" cy="925561"/>
          </a:xfrm>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欧姆表表盘的刻度标注</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02536130"/>
              </p:ext>
            </p:extLst>
          </p:nvPr>
        </p:nvGraphicFramePr>
        <p:xfrm>
          <a:off x="696988" y="836712"/>
          <a:ext cx="10945216" cy="5832648"/>
        </p:xfrm>
        <a:graphic>
          <a:graphicData uri="http://schemas.openxmlformats.org/drawingml/2006/table">
            <a:tbl>
              <a:tblPr/>
              <a:tblGrid>
                <a:gridCol w="1512167"/>
                <a:gridCol w="5832648"/>
                <a:gridCol w="3600401"/>
              </a:tblGrid>
              <a:tr h="565745">
                <a:tc>
                  <a:txBody>
                    <a:bodyPr/>
                    <a:lstStyle/>
                    <a:p>
                      <a:pPr algn="ctr">
                        <a:lnSpc>
                          <a:spcPct val="150000"/>
                        </a:lnSpc>
                        <a:spcAft>
                          <a:spcPts val="0"/>
                        </a:spcAft>
                      </a:pPr>
                      <a:r>
                        <a:rPr lang="zh-CN" sz="2800" b="1" kern="100" dirty="0">
                          <a:effectLst/>
                          <a:latin typeface="Times New Roman"/>
                          <a:ea typeface="方正细黑一简体"/>
                          <a:cs typeface="Times New Roman"/>
                        </a:rPr>
                        <a:t>刻度</a:t>
                      </a:r>
                      <a:endParaRPr lang="zh-CN" sz="2800" kern="100" dirty="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a:effectLst/>
                          <a:latin typeface="Times New Roman"/>
                          <a:ea typeface="方正细黑一简体"/>
                          <a:cs typeface="Times New Roman"/>
                        </a:rPr>
                        <a:t>标注方法</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a:effectLst/>
                          <a:latin typeface="Times New Roman"/>
                          <a:ea typeface="方正细黑一简体"/>
                          <a:cs typeface="Times New Roman"/>
                        </a:rPr>
                        <a:t>标注位置</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131491">
                <a:tc>
                  <a:txBody>
                    <a:bodyPr/>
                    <a:lstStyle/>
                    <a:p>
                      <a:pPr algn="ctr">
                        <a:lnSpc>
                          <a:spcPct val="150000"/>
                        </a:lnSpc>
                        <a:spcAft>
                          <a:spcPts val="0"/>
                        </a:spcAft>
                      </a:pPr>
                      <a:r>
                        <a:rPr lang="en-US" sz="2800" b="1" kern="100">
                          <a:effectLst/>
                          <a:latin typeface="Times New Roman"/>
                          <a:ea typeface="方正细黑一简体"/>
                          <a:cs typeface="Courier New"/>
                        </a:rPr>
                        <a:t>“0 Ω”</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a:effectLst/>
                          <a:latin typeface="Times New Roman"/>
                          <a:ea typeface="方正细黑一简体"/>
                          <a:cs typeface="Times New Roman"/>
                        </a:rPr>
                        <a:t>红、黑表笔短接，调节欧姆调零旋钮，使指针满偏，被测电阻</a:t>
                      </a:r>
                      <a:r>
                        <a:rPr lang="en-US" sz="2800" b="1" i="1" kern="100">
                          <a:effectLst/>
                          <a:latin typeface="Times New Roman"/>
                          <a:ea typeface="方正细黑一简体"/>
                          <a:cs typeface="Courier New"/>
                        </a:rPr>
                        <a:t>R</a:t>
                      </a:r>
                      <a:r>
                        <a:rPr lang="en-US" sz="2800" b="1" i="1" kern="100" baseline="-25000">
                          <a:effectLst/>
                          <a:latin typeface="Times New Roman"/>
                          <a:ea typeface="方正细黑一简体"/>
                          <a:cs typeface="Courier New"/>
                        </a:rPr>
                        <a:t>x</a:t>
                      </a:r>
                      <a:r>
                        <a:rPr lang="zh-CN" sz="2800" b="1" kern="100">
                          <a:effectLst/>
                          <a:latin typeface="Times New Roman"/>
                          <a:ea typeface="方正细黑一简体"/>
                          <a:cs typeface="Times New Roman"/>
                        </a:rPr>
                        <a:t>＝</a:t>
                      </a:r>
                      <a:r>
                        <a:rPr lang="en-US" sz="2800" b="1" kern="100">
                          <a:effectLst/>
                          <a:latin typeface="Times New Roman"/>
                          <a:ea typeface="方正细黑一简体"/>
                          <a:cs typeface="Courier New"/>
                        </a:rPr>
                        <a:t>0</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a:effectLst/>
                          <a:latin typeface="Times New Roman"/>
                          <a:ea typeface="方正细黑一简体"/>
                          <a:cs typeface="Times New Roman"/>
                        </a:rPr>
                        <a:t>满偏电流</a:t>
                      </a:r>
                      <a:r>
                        <a:rPr lang="en-US" sz="2800" b="1" i="1" kern="100">
                          <a:effectLst/>
                          <a:latin typeface="Times New Roman"/>
                          <a:ea typeface="方正细黑一简体"/>
                          <a:cs typeface="Courier New"/>
                        </a:rPr>
                        <a:t>I</a:t>
                      </a:r>
                      <a:r>
                        <a:rPr lang="en-US" sz="2800" b="1" kern="100" baseline="-25000">
                          <a:effectLst/>
                          <a:latin typeface="Times New Roman"/>
                          <a:ea typeface="方正细黑一简体"/>
                          <a:cs typeface="Courier New"/>
                        </a:rPr>
                        <a:t>g</a:t>
                      </a:r>
                      <a:r>
                        <a:rPr lang="zh-CN" sz="2800" b="1" kern="100">
                          <a:effectLst/>
                          <a:latin typeface="Times New Roman"/>
                          <a:ea typeface="方正细黑一简体"/>
                          <a:cs typeface="Times New Roman"/>
                        </a:rPr>
                        <a:t>处</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848618">
                <a:tc>
                  <a:txBody>
                    <a:bodyPr/>
                    <a:lstStyle/>
                    <a:p>
                      <a:pPr algn="ctr">
                        <a:lnSpc>
                          <a:spcPct val="150000"/>
                        </a:lnSpc>
                        <a:spcAft>
                          <a:spcPts val="0"/>
                        </a:spcAft>
                      </a:pPr>
                      <a:r>
                        <a:rPr lang="en-US" sz="2800" b="1" kern="100">
                          <a:effectLst/>
                          <a:latin typeface="Times New Roman"/>
                          <a:ea typeface="方正细黑一简体"/>
                          <a:cs typeface="Courier New"/>
                        </a:rPr>
                        <a:t>“∞”</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a:effectLst/>
                          <a:latin typeface="Times New Roman"/>
                          <a:ea typeface="方正细黑一简体"/>
                          <a:cs typeface="Times New Roman"/>
                        </a:rPr>
                        <a:t>红、黑表笔不接触，表头指针不偏转，被测电阻</a:t>
                      </a:r>
                      <a:r>
                        <a:rPr lang="en-US" sz="2800" b="1" i="1" kern="100">
                          <a:effectLst/>
                          <a:latin typeface="Times New Roman"/>
                          <a:ea typeface="方正细黑一简体"/>
                          <a:cs typeface="Courier New"/>
                        </a:rPr>
                        <a:t>R</a:t>
                      </a:r>
                      <a:r>
                        <a:rPr lang="en-US" sz="2800" b="1" i="1" kern="100" baseline="-25000">
                          <a:effectLst/>
                          <a:latin typeface="Times New Roman"/>
                          <a:ea typeface="方正细黑一简体"/>
                          <a:cs typeface="Courier New"/>
                        </a:rPr>
                        <a:t>x</a:t>
                      </a:r>
                      <a:r>
                        <a:rPr lang="zh-CN" sz="2800" b="1" kern="100">
                          <a:effectLst/>
                          <a:latin typeface="Times New Roman"/>
                          <a:ea typeface="方正细黑一简体"/>
                          <a:cs typeface="Times New Roman"/>
                        </a:rPr>
                        <a:t>＝</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a:effectLst/>
                          <a:latin typeface="Times New Roman"/>
                          <a:ea typeface="方正细黑一简体"/>
                          <a:cs typeface="Times New Roman"/>
                        </a:rPr>
                        <a:t>电流为零处</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760040">
                <a:tc>
                  <a:txBody>
                    <a:bodyPr/>
                    <a:lstStyle/>
                    <a:p>
                      <a:pPr algn="ctr">
                        <a:lnSpc>
                          <a:spcPct val="150000"/>
                        </a:lnSpc>
                        <a:spcAft>
                          <a:spcPts val="0"/>
                        </a:spcAft>
                      </a:pPr>
                      <a:r>
                        <a:rPr lang="zh-CN" sz="2800" b="1" kern="100">
                          <a:effectLst/>
                          <a:latin typeface="Times New Roman"/>
                          <a:ea typeface="方正细黑一简体"/>
                          <a:cs typeface="Times New Roman"/>
                        </a:rPr>
                        <a:t>中值电阻</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en-US" sz="2800" b="1" i="1" kern="100" dirty="0">
                          <a:effectLst/>
                          <a:latin typeface="Times New Roman"/>
                          <a:ea typeface="方正细黑一简体"/>
                          <a:cs typeface="Courier New"/>
                        </a:rPr>
                        <a:t>R</a:t>
                      </a:r>
                      <a:r>
                        <a:rPr lang="en-US" sz="2800" b="1" i="1" kern="100" baseline="-25000" dirty="0">
                          <a:effectLst/>
                          <a:latin typeface="Times New Roman"/>
                          <a:ea typeface="方正细黑一简体"/>
                          <a:cs typeface="Courier New"/>
                        </a:rPr>
                        <a:t>x</a:t>
                      </a:r>
                      <a:r>
                        <a:rPr lang="zh-CN" sz="2800" b="1" kern="100" baseline="-25000" dirty="0">
                          <a:effectLst/>
                          <a:latin typeface="Times New Roman"/>
                          <a:ea typeface="方正细黑一简体"/>
                          <a:cs typeface="Times New Roman"/>
                        </a:rPr>
                        <a:t>中</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r</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R</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R</a:t>
                      </a:r>
                      <a:r>
                        <a:rPr lang="en-US" sz="2800" b="1" kern="100" baseline="-25000" dirty="0">
                          <a:effectLst/>
                          <a:latin typeface="Times New Roman"/>
                          <a:ea typeface="方正细黑一简体"/>
                          <a:cs typeface="Courier New"/>
                        </a:rPr>
                        <a:t>g</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R</a:t>
                      </a:r>
                      <a:r>
                        <a:rPr lang="en-US" sz="2800" b="1" kern="100" baseline="-25000" dirty="0">
                          <a:effectLst/>
                          <a:latin typeface="Times New Roman"/>
                          <a:ea typeface="方正细黑一简体"/>
                          <a:cs typeface="Courier New"/>
                        </a:rPr>
                        <a:t>Ω</a:t>
                      </a:r>
                      <a:endParaRPr lang="zh-CN" sz="2800" kern="100" dirty="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a:effectLst/>
                          <a:latin typeface="Times New Roman"/>
                          <a:ea typeface="方正细黑一简体"/>
                          <a:cs typeface="Times New Roman"/>
                        </a:rPr>
                        <a:t>刻度盘正中央</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1872208">
                <a:tc>
                  <a:txBody>
                    <a:bodyPr/>
                    <a:lstStyle/>
                    <a:p>
                      <a:pPr algn="ctr">
                        <a:lnSpc>
                          <a:spcPct val="150000"/>
                        </a:lnSpc>
                        <a:spcAft>
                          <a:spcPts val="0"/>
                        </a:spcAft>
                      </a:pPr>
                      <a:r>
                        <a:rPr lang="en-US" sz="2800" b="1" kern="100">
                          <a:effectLst/>
                          <a:latin typeface="Times New Roman"/>
                          <a:ea typeface="方正细黑一简体"/>
                          <a:cs typeface="Courier New"/>
                        </a:rPr>
                        <a:t>“</a:t>
                      </a:r>
                      <a:r>
                        <a:rPr lang="en-US" sz="2800" b="1" i="1" kern="100">
                          <a:effectLst/>
                          <a:latin typeface="Times New Roman"/>
                          <a:ea typeface="方正细黑一简体"/>
                          <a:cs typeface="Courier New"/>
                        </a:rPr>
                        <a:t>R</a:t>
                      </a:r>
                      <a:r>
                        <a:rPr lang="en-US" sz="2800" b="1" i="1" kern="100" baseline="-25000">
                          <a:effectLst/>
                          <a:latin typeface="Times New Roman"/>
                          <a:ea typeface="方正细黑一简体"/>
                          <a:cs typeface="Courier New"/>
                        </a:rPr>
                        <a:t>x</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红、黑表笔接</a:t>
                      </a:r>
                      <a:r>
                        <a:rPr lang="en-US" sz="2800" b="1" i="1" kern="100" dirty="0">
                          <a:effectLst/>
                          <a:latin typeface="Times New Roman"/>
                          <a:ea typeface="方正细黑一简体"/>
                          <a:cs typeface="Courier New"/>
                        </a:rPr>
                        <a:t>R</a:t>
                      </a:r>
                      <a:r>
                        <a:rPr lang="en-US" sz="2800" b="1" i="1" kern="100" baseline="-25000" dirty="0">
                          <a:effectLst/>
                          <a:latin typeface="Times New Roman"/>
                          <a:ea typeface="方正细黑一简体"/>
                          <a:cs typeface="Courier New"/>
                        </a:rPr>
                        <a:t>x</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I</a:t>
                      </a:r>
                      <a:r>
                        <a:rPr lang="en-US" sz="2800" b="1" i="1" kern="100" baseline="-25000" dirty="0">
                          <a:effectLst/>
                          <a:latin typeface="Times New Roman"/>
                          <a:ea typeface="方正细黑一简体"/>
                          <a:cs typeface="Courier New"/>
                        </a:rPr>
                        <a:t>x</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endParaRPr lang="en-US" altLang="zh-CN" sz="2800" b="1" kern="100" dirty="0" smtClean="0">
                        <a:effectLst/>
                        <a:latin typeface="Times New Roman"/>
                        <a:ea typeface="方正细黑一简体"/>
                        <a:cs typeface="Times New Roman"/>
                      </a:endParaRPr>
                    </a:p>
                    <a:p>
                      <a:pPr algn="l">
                        <a:lnSpc>
                          <a:spcPct val="150000"/>
                        </a:lnSpc>
                        <a:spcAft>
                          <a:spcPts val="0"/>
                        </a:spcAft>
                      </a:pPr>
                      <a:r>
                        <a:rPr lang="en-US" sz="2800" b="1" i="1" kern="100" dirty="0" smtClean="0">
                          <a:effectLst/>
                          <a:latin typeface="Times New Roman"/>
                          <a:ea typeface="方正细黑一简体"/>
                          <a:cs typeface="Courier New"/>
                        </a:rPr>
                        <a:t>R</a:t>
                      </a:r>
                      <a:r>
                        <a:rPr lang="en-US" sz="2800" b="1" i="1" kern="100" baseline="-25000" dirty="0" smtClean="0">
                          <a:effectLst/>
                          <a:latin typeface="Times New Roman"/>
                          <a:ea typeface="方正细黑一简体"/>
                          <a:cs typeface="Courier New"/>
                        </a:rPr>
                        <a:t>x</a:t>
                      </a:r>
                      <a:r>
                        <a:rPr lang="zh-CN" sz="2800" b="1" kern="100" dirty="0">
                          <a:effectLst/>
                          <a:latin typeface="Times New Roman"/>
                          <a:ea typeface="方正细黑一简体"/>
                          <a:cs typeface="Times New Roman"/>
                        </a:rPr>
                        <a:t>与</a:t>
                      </a:r>
                      <a:r>
                        <a:rPr lang="en-US" sz="2800" b="1" i="1" kern="100" dirty="0" smtClean="0">
                          <a:effectLst/>
                          <a:latin typeface="Times New Roman"/>
                          <a:ea typeface="方正细黑一简体"/>
                          <a:cs typeface="Courier New"/>
                        </a:rPr>
                        <a:t>I</a:t>
                      </a:r>
                      <a:r>
                        <a:rPr lang="en-US" sz="2800" b="1" i="1" kern="100" baseline="-25000" dirty="0" smtClean="0">
                          <a:effectLst/>
                          <a:latin typeface="Times New Roman"/>
                          <a:ea typeface="方正细黑一简体"/>
                          <a:cs typeface="Courier New"/>
                        </a:rPr>
                        <a:t>x</a:t>
                      </a:r>
                      <a:r>
                        <a:rPr lang="en-US" sz="2800" b="1" i="1" kern="100" baseline="0" dirty="0" smtClean="0">
                          <a:effectLst/>
                          <a:latin typeface="Times New Roman"/>
                          <a:ea typeface="方正细黑一简体"/>
                          <a:cs typeface="Courier New"/>
                        </a:rPr>
                        <a:t> </a:t>
                      </a:r>
                      <a:r>
                        <a:rPr lang="zh-CN" altLang="en-US" sz="2800" b="1" i="1" kern="100" baseline="0" dirty="0" smtClean="0">
                          <a:effectLst/>
                          <a:latin typeface="Times New Roman"/>
                          <a:ea typeface="方正细黑一简体"/>
                          <a:cs typeface="Courier New"/>
                        </a:rPr>
                        <a:t>一一</a:t>
                      </a:r>
                      <a:r>
                        <a:rPr lang="zh-CN" sz="2800" b="1" kern="100" dirty="0" smtClean="0">
                          <a:effectLst/>
                          <a:latin typeface="Times New Roman"/>
                          <a:ea typeface="方正细黑一简体"/>
                          <a:cs typeface="Times New Roman"/>
                        </a:rPr>
                        <a:t>对</a:t>
                      </a:r>
                      <a:r>
                        <a:rPr lang="zh-CN" sz="2800" b="1" kern="100" dirty="0">
                          <a:effectLst/>
                          <a:latin typeface="Times New Roman"/>
                          <a:ea typeface="方正细黑一简体"/>
                          <a:cs typeface="Times New Roman"/>
                        </a:rPr>
                        <a:t>应</a:t>
                      </a:r>
                      <a:endParaRPr lang="zh-CN" sz="2800" kern="100" dirty="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与</a:t>
                      </a:r>
                      <a:r>
                        <a:rPr lang="en-US" sz="2800" b="1" i="1" kern="100" dirty="0">
                          <a:effectLst/>
                          <a:latin typeface="Times New Roman"/>
                          <a:ea typeface="方正细黑一简体"/>
                          <a:cs typeface="Courier New"/>
                        </a:rPr>
                        <a:t>R</a:t>
                      </a:r>
                      <a:r>
                        <a:rPr lang="en-US" sz="2800" b="1" i="1" kern="100" baseline="-25000" dirty="0">
                          <a:effectLst/>
                          <a:latin typeface="Times New Roman"/>
                          <a:ea typeface="方正细黑一简体"/>
                          <a:cs typeface="Courier New"/>
                        </a:rPr>
                        <a:t>x</a:t>
                      </a:r>
                      <a:r>
                        <a:rPr lang="zh-CN" sz="2800" b="1" kern="100" dirty="0">
                          <a:effectLst/>
                          <a:latin typeface="Times New Roman"/>
                          <a:ea typeface="方正细黑一简体"/>
                          <a:cs typeface="Times New Roman"/>
                        </a:rPr>
                        <a:t>对应电流</a:t>
                      </a:r>
                      <a:r>
                        <a:rPr lang="en-US" sz="2800" b="1" i="1" kern="100" dirty="0">
                          <a:effectLst/>
                          <a:latin typeface="Times New Roman"/>
                          <a:ea typeface="方正细黑一简体"/>
                          <a:cs typeface="Courier New"/>
                        </a:rPr>
                        <a:t>I</a:t>
                      </a:r>
                      <a:r>
                        <a:rPr lang="en-US" sz="2800" b="1" i="1" kern="100" baseline="-25000" dirty="0">
                          <a:effectLst/>
                          <a:latin typeface="Times New Roman"/>
                          <a:ea typeface="方正细黑一简体"/>
                          <a:cs typeface="Courier New"/>
                        </a:rPr>
                        <a:t>x</a:t>
                      </a:r>
                      <a:r>
                        <a:rPr lang="zh-CN" sz="2800" b="1" kern="100" dirty="0">
                          <a:effectLst/>
                          <a:latin typeface="Times New Roman"/>
                          <a:ea typeface="方正细黑一简体"/>
                          <a:cs typeface="Times New Roman"/>
                        </a:rPr>
                        <a:t>处</a:t>
                      </a:r>
                      <a:endParaRPr lang="zh-CN" sz="2800" kern="100" dirty="0">
                        <a:effectLst/>
                        <a:latin typeface="宋体"/>
                        <a:cs typeface="Courier New"/>
                      </a:endParaRPr>
                    </a:p>
                  </a:txBody>
                  <a:tcPr marL="30308" marR="30308"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3845844331"/>
              </p:ext>
            </p:extLst>
          </p:nvPr>
        </p:nvGraphicFramePr>
        <p:xfrm>
          <a:off x="5737547" y="4869160"/>
          <a:ext cx="2152650" cy="992188"/>
        </p:xfrm>
        <a:graphic>
          <a:graphicData uri="http://schemas.openxmlformats.org/presentationml/2006/ole">
            <mc:AlternateContent xmlns:mc="http://schemas.openxmlformats.org/markup-compatibility/2006">
              <mc:Choice xmlns:v="urn:schemas-microsoft-com:vml" Requires="v">
                <p:oleObj spid="_x0000_s11276" name="文档" r:id="rId3" imgW="2185638" imgH="1001854" progId="Word.Document.12">
                  <p:embed/>
                </p:oleObj>
              </mc:Choice>
              <mc:Fallback>
                <p:oleObj name="文档" r:id="rId3" imgW="2185638" imgH="1001854" progId="Word.Document.12">
                  <p:embed/>
                  <p:pic>
                    <p:nvPicPr>
                      <p:cNvPr id="0" name=""/>
                      <p:cNvPicPr/>
                      <p:nvPr/>
                    </p:nvPicPr>
                    <p:blipFill>
                      <a:blip r:embed="rId4"/>
                      <a:stretch>
                        <a:fillRect/>
                      </a:stretch>
                    </p:blipFill>
                    <p:spPr>
                      <a:xfrm>
                        <a:off x="5737547" y="4869160"/>
                        <a:ext cx="2152650" cy="992188"/>
                      </a:xfrm>
                      <a:prstGeom prst="rect">
                        <a:avLst/>
                      </a:prstGeom>
                    </p:spPr>
                  </p:pic>
                </p:oleObj>
              </mc:Fallback>
            </mc:AlternateContent>
          </a:graphicData>
        </a:graphic>
      </p:graphicFrame>
    </p:spTree>
    <p:extLst>
      <p:ext uri="{BB962C8B-B14F-4D97-AF65-F5344CB8AC3E}">
        <p14:creationId xmlns:p14="http://schemas.microsoft.com/office/powerpoint/2010/main" val="39476846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欧姆表的表盘刻度特点</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欧姆表的表盘刻度不均匀且与其他电表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如电流表、电压表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的刻度是相反的。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从表盘上看，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左密右疏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，电阻零刻度线是电流最大刻度，电阻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刻度线是电流零刻度，欧姆表可测阻值为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的电阻。</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313260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欧姆表测电阻的误差分析</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使用旧电池给测量带来误差：电池使用较长时间后，电动势会下降，会使电阻测量值偏大，要及时更换新电池，由于调零电阻的存在，电池内阻的变化不会引起误差。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939013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　把一量程</a:t>
            </a:r>
            <a:r>
              <a:rPr lang="en-US" altLang="zh-CN" b="1" kern="100" dirty="0">
                <a:latin typeface="Times New Roman"/>
                <a:ea typeface="方正细黑一简体"/>
                <a:cs typeface="Courier New"/>
              </a:rPr>
              <a:t>6 mA</a:t>
            </a:r>
            <a:r>
              <a:rPr lang="zh-CN" altLang="zh-CN" b="1" kern="100" dirty="0">
                <a:latin typeface="Times New Roman"/>
                <a:ea typeface="方正细黑一简体"/>
                <a:cs typeface="Times New Roman"/>
              </a:rPr>
              <a:t>、内阻</a:t>
            </a:r>
            <a:r>
              <a:rPr lang="en-US" altLang="zh-CN" b="1" kern="100" dirty="0">
                <a:latin typeface="Times New Roman"/>
                <a:ea typeface="方正细黑一简体"/>
                <a:cs typeface="Courier New"/>
              </a:rPr>
              <a:t>100 Ω</a:t>
            </a:r>
            <a:r>
              <a:rPr lang="zh-CN" altLang="zh-CN" b="1" kern="100" dirty="0">
                <a:latin typeface="Times New Roman"/>
                <a:ea typeface="方正细黑一简体"/>
                <a:cs typeface="Times New Roman"/>
              </a:rPr>
              <a:t>的电流表改装成欧姆表，电路如图所示，现备有如下器材：</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电源</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 V(</a:t>
            </a:r>
            <a:r>
              <a:rPr lang="zh-CN" altLang="zh-CN" b="1" kern="100" dirty="0">
                <a:latin typeface="Times New Roman"/>
                <a:ea typeface="方正细黑一简体"/>
                <a:cs typeface="Times New Roman"/>
              </a:rPr>
              <a:t>内阻不计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滑动变阻器</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100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滑动变阻器</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500 Ω</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红表笔；</a:t>
            </a:r>
            <a:r>
              <a:rPr lang="en-US" altLang="zh-CN" b="1" kern="100" dirty="0">
                <a:latin typeface="Times New Roman"/>
                <a:ea typeface="方正细黑一简体"/>
                <a:cs typeface="Courier New"/>
              </a:rPr>
              <a:t>E.</a:t>
            </a:r>
            <a:r>
              <a:rPr lang="zh-CN" altLang="zh-CN" b="1" kern="100" dirty="0">
                <a:latin typeface="Times New Roman"/>
                <a:ea typeface="方正细黑一简体"/>
                <a:cs typeface="Times New Roman"/>
              </a:rPr>
              <a:t>黑表笔。</a:t>
            </a:r>
            <a:endParaRPr lang="zh-CN" altLang="zh-CN" sz="1050" kern="100" dirty="0">
              <a:latin typeface="宋体"/>
              <a:cs typeface="Courier New"/>
            </a:endParaRPr>
          </a:p>
          <a:p>
            <a:endParaRPr lang="zh-CN" altLang="en-US" dirty="0"/>
          </a:p>
        </p:txBody>
      </p:sp>
      <p:pic>
        <p:nvPicPr>
          <p:cNvPr id="14338" name="Picture 2" descr="F:\人教物理必修第三册（合版）\23XKCWLRJBS12-21.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585419" y="3501008"/>
            <a:ext cx="2706396" cy="21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35772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88"/>
            <a:ext cx="10975658" cy="5832647"/>
          </a:xfrm>
        </p:spPr>
        <p:txBody>
          <a:bodyPr>
            <a:normAutofit/>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滑动变阻器选用</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红表笔接</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端，黑表笔接</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填</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M</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N</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按正确方法测量</a:t>
            </a:r>
            <a:r>
              <a:rPr lang="en-US" altLang="zh-CN" b="1" i="1" kern="100" dirty="0">
                <a:latin typeface="Times New Roman"/>
                <a:ea typeface="方正细黑一简体"/>
                <a:cs typeface="Courier New"/>
              </a:rPr>
              <a:t>R</a:t>
            </a:r>
            <a:r>
              <a:rPr lang="en-US" altLang="zh-CN" b="1" i="1" kern="100" baseline="-25000" dirty="0">
                <a:latin typeface="Times New Roman"/>
                <a:ea typeface="方正细黑一简体"/>
                <a:cs typeface="Courier New"/>
              </a:rPr>
              <a:t>x</a:t>
            </a:r>
            <a:r>
              <a:rPr lang="zh-CN" altLang="zh-CN" b="1" kern="100" dirty="0">
                <a:latin typeface="Times New Roman"/>
                <a:ea typeface="方正细黑一简体"/>
                <a:cs typeface="Times New Roman"/>
              </a:rPr>
              <a:t>，指针指在电流表</a:t>
            </a:r>
            <a:r>
              <a:rPr lang="en-US" altLang="zh-CN" b="1" kern="100" dirty="0">
                <a:latin typeface="Times New Roman"/>
                <a:ea typeface="方正细黑一简体"/>
                <a:cs typeface="Courier New"/>
              </a:rPr>
              <a:t>2 mA</a:t>
            </a:r>
            <a:r>
              <a:rPr lang="zh-CN" altLang="zh-CN" b="1" kern="100" dirty="0">
                <a:latin typeface="Times New Roman"/>
                <a:ea typeface="方正细黑一简体"/>
                <a:cs typeface="Times New Roman"/>
              </a:rPr>
              <a:t>刻度处，则电阻值应为</a:t>
            </a:r>
            <a:r>
              <a:rPr lang="en-US" altLang="zh-CN" b="1" kern="100" dirty="0">
                <a:latin typeface="Times New Roman"/>
                <a:ea typeface="方正细黑一简体"/>
                <a:cs typeface="Courier New"/>
              </a:rPr>
              <a:t>________ Ω</a:t>
            </a:r>
            <a:r>
              <a:rPr lang="zh-CN" altLang="zh-CN" b="1" kern="100" dirty="0">
                <a:latin typeface="Times New Roman"/>
                <a:ea typeface="方正细黑一简体"/>
                <a:cs typeface="Times New Roman"/>
              </a:rPr>
              <a:t>；若指在电流表</a:t>
            </a:r>
            <a:r>
              <a:rPr lang="en-US" altLang="zh-CN" b="1" kern="100" dirty="0">
                <a:latin typeface="Times New Roman"/>
                <a:ea typeface="方正细黑一简体"/>
                <a:cs typeface="Courier New"/>
              </a:rPr>
              <a:t>3 mA</a:t>
            </a:r>
            <a:r>
              <a:rPr lang="zh-CN" altLang="zh-CN" b="1" kern="100" dirty="0">
                <a:latin typeface="Times New Roman"/>
                <a:ea typeface="方正细黑一简体"/>
                <a:cs typeface="Times New Roman"/>
              </a:rPr>
              <a:t>刻度处，则电阻值应为</a:t>
            </a:r>
            <a:r>
              <a:rPr lang="en-US" altLang="zh-CN" b="1" kern="100" dirty="0">
                <a:latin typeface="Times New Roman"/>
                <a:ea typeface="方正细黑一简体"/>
                <a:cs typeface="Courier New"/>
              </a:rPr>
              <a:t>________ Ω</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若该欧姆表使用一段时间后，电池电动势变小，内阻变大，但此表仍能调零，按正确使用方法再</a:t>
            </a:r>
            <a:r>
              <a:rPr lang="zh-CN" altLang="zh-CN" b="1" kern="100" dirty="0" smtClean="0">
                <a:latin typeface="Times New Roman"/>
                <a:ea typeface="方正细黑一简体"/>
                <a:cs typeface="Times New Roman"/>
              </a:rPr>
              <a:t>测上</a:t>
            </a:r>
            <a:r>
              <a:rPr lang="zh-CN" altLang="zh-CN" b="1" kern="100" dirty="0">
                <a:latin typeface="Times New Roman"/>
                <a:ea typeface="方正细黑一简体"/>
                <a:cs typeface="Times New Roman"/>
              </a:rPr>
              <a:t>述电阻</a:t>
            </a:r>
            <a:r>
              <a:rPr lang="en-US" altLang="zh-CN" b="1" i="1" kern="100" dirty="0">
                <a:latin typeface="Times New Roman"/>
                <a:ea typeface="方正细黑一简体"/>
                <a:cs typeface="Courier New"/>
              </a:rPr>
              <a:t>R</a:t>
            </a:r>
            <a:r>
              <a:rPr lang="en-US" altLang="zh-CN" b="1" i="1" kern="100" baseline="-25000" dirty="0">
                <a:latin typeface="Times New Roman"/>
                <a:ea typeface="方正细黑一简体"/>
                <a:cs typeface="Courier New"/>
              </a:rPr>
              <a:t>x</a:t>
            </a:r>
            <a:r>
              <a:rPr lang="zh-CN" altLang="zh-CN" b="1" kern="100" dirty="0">
                <a:latin typeface="Times New Roman"/>
                <a:ea typeface="方正细黑一简体"/>
                <a:cs typeface="Times New Roman"/>
              </a:rPr>
              <a:t>，其测量结果与原结果相比将</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偏大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偏小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7055497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029082439"/>
              </p:ext>
            </p:extLst>
          </p:nvPr>
        </p:nvGraphicFramePr>
        <p:xfrm>
          <a:off x="698500" y="187325"/>
          <a:ext cx="10391775" cy="5524500"/>
        </p:xfrm>
        <a:graphic>
          <a:graphicData uri="http://schemas.openxmlformats.org/presentationml/2006/ole">
            <mc:AlternateContent xmlns:mc="http://schemas.openxmlformats.org/markup-compatibility/2006">
              <mc:Choice xmlns:v="urn:schemas-microsoft-com:vml" Requires="v">
                <p:oleObj spid="_x0000_s12310" name="文档" r:id="rId3" imgW="10490941" imgH="5584755" progId="Word.Document.12">
                  <p:embed/>
                </p:oleObj>
              </mc:Choice>
              <mc:Fallback>
                <p:oleObj name="文档" r:id="rId3" imgW="10490941" imgH="5584755" progId="Word.Document.12">
                  <p:embed/>
                  <p:pic>
                    <p:nvPicPr>
                      <p:cNvPr id="0" name=""/>
                      <p:cNvPicPr/>
                      <p:nvPr/>
                    </p:nvPicPr>
                    <p:blipFill>
                      <a:blip r:embed="rId4"/>
                      <a:stretch>
                        <a:fillRect/>
                      </a:stretch>
                    </p:blipFill>
                    <p:spPr>
                      <a:xfrm>
                        <a:off x="698500" y="187325"/>
                        <a:ext cx="10391775" cy="5524500"/>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2294354490"/>
              </p:ext>
            </p:extLst>
          </p:nvPr>
        </p:nvGraphicFramePr>
        <p:xfrm>
          <a:off x="768995" y="4854349"/>
          <a:ext cx="10490200" cy="2000250"/>
        </p:xfrm>
        <a:graphic>
          <a:graphicData uri="http://schemas.openxmlformats.org/presentationml/2006/ole">
            <mc:AlternateContent xmlns:mc="http://schemas.openxmlformats.org/markup-compatibility/2006">
              <mc:Choice xmlns:v="urn:schemas-microsoft-com:vml" Requires="v">
                <p:oleObj spid="_x0000_s12311" name="文档" r:id="rId5" imgW="10490941" imgH="1999783" progId="Word.Document.12">
                  <p:embed/>
                </p:oleObj>
              </mc:Choice>
              <mc:Fallback>
                <p:oleObj name="文档" r:id="rId5" imgW="10490941" imgH="1999783" progId="Word.Document.12">
                  <p:embed/>
                  <p:pic>
                    <p:nvPicPr>
                      <p:cNvPr id="0" name=""/>
                      <p:cNvPicPr/>
                      <p:nvPr/>
                    </p:nvPicPr>
                    <p:blipFill>
                      <a:blip r:embed="rId6"/>
                      <a:stretch>
                        <a:fillRect/>
                      </a:stretch>
                    </p:blipFill>
                    <p:spPr>
                      <a:xfrm>
                        <a:off x="768995" y="4854349"/>
                        <a:ext cx="10490200" cy="2000250"/>
                      </a:xfrm>
                      <a:prstGeom prst="rect">
                        <a:avLst/>
                      </a:prstGeom>
                    </p:spPr>
                  </p:pic>
                </p:oleObj>
              </mc:Fallback>
            </mc:AlternateContent>
          </a:graphicData>
        </a:graphic>
      </p:graphicFrame>
    </p:spTree>
    <p:extLst>
      <p:ext uri="{BB962C8B-B14F-4D97-AF65-F5344CB8AC3E}">
        <p14:creationId xmlns:p14="http://schemas.microsoft.com/office/powerpoint/2010/main" val="25810029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3700074937"/>
              </p:ext>
            </p:extLst>
          </p:nvPr>
        </p:nvGraphicFramePr>
        <p:xfrm>
          <a:off x="913011" y="332656"/>
          <a:ext cx="10490200" cy="5326063"/>
        </p:xfrm>
        <a:graphic>
          <a:graphicData uri="http://schemas.openxmlformats.org/presentationml/2006/ole">
            <mc:AlternateContent xmlns:mc="http://schemas.openxmlformats.org/markup-compatibility/2006">
              <mc:Choice xmlns:v="urn:schemas-microsoft-com:vml" Requires="v">
                <p:oleObj spid="_x0000_s13334" name="文档" r:id="rId3" imgW="10490941" imgH="5326626" progId="Word.Document.12">
                  <p:embed/>
                </p:oleObj>
              </mc:Choice>
              <mc:Fallback>
                <p:oleObj name="文档" r:id="rId3" imgW="10490941" imgH="5326626" progId="Word.Document.12">
                  <p:embed/>
                  <p:pic>
                    <p:nvPicPr>
                      <p:cNvPr id="0" name=""/>
                      <p:cNvPicPr/>
                      <p:nvPr/>
                    </p:nvPicPr>
                    <p:blipFill>
                      <a:blip r:embed="rId4"/>
                      <a:stretch>
                        <a:fillRect/>
                      </a:stretch>
                    </p:blipFill>
                    <p:spPr>
                      <a:xfrm>
                        <a:off x="913011" y="332656"/>
                        <a:ext cx="10490200" cy="5326063"/>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404537518"/>
              </p:ext>
            </p:extLst>
          </p:nvPr>
        </p:nvGraphicFramePr>
        <p:xfrm>
          <a:off x="552971" y="5589240"/>
          <a:ext cx="10490200" cy="1577975"/>
        </p:xfrm>
        <a:graphic>
          <a:graphicData uri="http://schemas.openxmlformats.org/presentationml/2006/ole">
            <mc:AlternateContent xmlns:mc="http://schemas.openxmlformats.org/markup-compatibility/2006">
              <mc:Choice xmlns:v="urn:schemas-microsoft-com:vml" Requires="v">
                <p:oleObj spid="_x0000_s13335" name="文档" r:id="rId5" imgW="10490941" imgH="1580142" progId="Word.Document.12">
                  <p:embed/>
                </p:oleObj>
              </mc:Choice>
              <mc:Fallback>
                <p:oleObj name="文档" r:id="rId5" imgW="10490941" imgH="1580142" progId="Word.Document.12">
                  <p:embed/>
                  <p:pic>
                    <p:nvPicPr>
                      <p:cNvPr id="0" name=""/>
                      <p:cNvPicPr/>
                      <p:nvPr/>
                    </p:nvPicPr>
                    <p:blipFill>
                      <a:blip r:embed="rId6"/>
                      <a:stretch>
                        <a:fillRect/>
                      </a:stretch>
                    </p:blipFill>
                    <p:spPr>
                      <a:xfrm>
                        <a:off x="552971" y="5589240"/>
                        <a:ext cx="10490200" cy="1577975"/>
                      </a:xfrm>
                      <a:prstGeom prst="rect">
                        <a:avLst/>
                      </a:prstGeom>
                    </p:spPr>
                  </p:pic>
                </p:oleObj>
              </mc:Fallback>
            </mc:AlternateContent>
          </a:graphicData>
        </a:graphic>
      </p:graphicFrame>
    </p:spTree>
    <p:extLst>
      <p:ext uri="{BB962C8B-B14F-4D97-AF65-F5344CB8AC3E}">
        <p14:creationId xmlns:p14="http://schemas.microsoft.com/office/powerpoint/2010/main" val="26184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5462065"/>
          </a:xfrm>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如图，红表笔接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插孔，黑表笔接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插孔，即红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endParaRPr lang="en-US" altLang="zh-CN" b="1" kern="100" dirty="0" smtClean="0">
              <a:latin typeface="Times New Roman"/>
              <a:ea typeface="方正细黑一简体"/>
              <a:cs typeface="Courier New"/>
            </a:endParaRPr>
          </a:p>
          <a:p>
            <a:pPr indent="713740" algn="just"/>
            <a:endParaRPr lang="en-US" altLang="zh-CN" b="1" kern="100" dirty="0">
              <a:latin typeface="Times New Roman"/>
              <a:ea typeface="方正细黑一简体"/>
              <a:cs typeface="Courier New"/>
            </a:endParaRPr>
          </a:p>
          <a:p>
            <a:pPr indent="713740" algn="just"/>
            <a:endParaRPr lang="en-US" altLang="zh-CN" b="1" kern="100" dirty="0" smtClean="0">
              <a:latin typeface="Times New Roman"/>
              <a:ea typeface="方正细黑一简体"/>
              <a:cs typeface="Courier New"/>
            </a:endParaRPr>
          </a:p>
          <a:p>
            <a:pPr indent="713740" algn="just"/>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电流方向为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红进黑出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黑表笔与欧姆表内部电源正极相连，红表笔与负极相连。</a:t>
            </a:r>
            <a:endParaRPr lang="zh-CN" altLang="zh-CN" sz="1050" kern="100" dirty="0">
              <a:latin typeface="宋体"/>
              <a:cs typeface="Courier New"/>
            </a:endParaRPr>
          </a:p>
          <a:p>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1045074604"/>
              </p:ext>
            </p:extLst>
          </p:nvPr>
        </p:nvGraphicFramePr>
        <p:xfrm>
          <a:off x="480963" y="404664"/>
          <a:ext cx="10490200" cy="788987"/>
        </p:xfrm>
        <a:graphic>
          <a:graphicData uri="http://schemas.openxmlformats.org/presentationml/2006/ole">
            <mc:AlternateContent xmlns:mc="http://schemas.openxmlformats.org/markup-compatibility/2006">
              <mc:Choice xmlns:v="urn:schemas-microsoft-com:vml" Requires="v">
                <p:oleObj spid="_x0000_s14348" name="文档" r:id="rId3" imgW="10490941" imgH="788809" progId="Word.Document.12">
                  <p:embed/>
                </p:oleObj>
              </mc:Choice>
              <mc:Fallback>
                <p:oleObj name="文档" r:id="rId3" imgW="10490941" imgH="788809" progId="Word.Document.12">
                  <p:embed/>
                  <p:pic>
                    <p:nvPicPr>
                      <p:cNvPr id="0" name=""/>
                      <p:cNvPicPr/>
                      <p:nvPr/>
                    </p:nvPicPr>
                    <p:blipFill>
                      <a:blip r:embed="rId4"/>
                      <a:stretch>
                        <a:fillRect/>
                      </a:stretch>
                    </p:blipFill>
                    <p:spPr>
                      <a:xfrm>
                        <a:off x="480963" y="404664"/>
                        <a:ext cx="10490200" cy="788987"/>
                      </a:xfrm>
                      <a:prstGeom prst="rect">
                        <a:avLst/>
                      </a:prstGeom>
                    </p:spPr>
                  </p:pic>
                </p:oleObj>
              </mc:Fallback>
            </mc:AlternateContent>
          </a:graphicData>
        </a:graphic>
      </p:graphicFrame>
      <p:pic>
        <p:nvPicPr>
          <p:cNvPr id="15362" name="Picture 2" descr="F:\人教物理必修第三册（合版）\23XKCWLRJBS12-22.TIF"/>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4369395" y="2060848"/>
            <a:ext cx="2755630" cy="2569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4261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116632"/>
            <a:ext cx="11233248" cy="6264696"/>
          </a:xfrm>
        </p:spPr>
        <p:txBody>
          <a:bodyPr>
            <a:normAutofit lnSpcReduction="10000"/>
          </a:bodyPr>
          <a:lstStyle/>
          <a:p>
            <a:pPr indent="713740" algn="just"/>
            <a:r>
              <a:rPr lang="zh-CN" altLang="zh-CN" b="1" kern="100" dirty="0">
                <a:solidFill>
                  <a:srgbClr val="7030A0"/>
                </a:solidFill>
                <a:latin typeface="宋体"/>
                <a:ea typeface="Times New Roman"/>
                <a:cs typeface="Courier New"/>
              </a:rPr>
              <a:t> </a:t>
            </a:r>
            <a:r>
              <a:rPr lang="en-US" altLang="zh-CN" b="1" kern="100" dirty="0">
                <a:solidFill>
                  <a:srgbClr val="7030A0"/>
                </a:solidFill>
                <a:latin typeface="宋体"/>
                <a:ea typeface="Times New Roman"/>
                <a:cs typeface="Courier New"/>
              </a:rPr>
              <a:t>[</a:t>
            </a:r>
            <a:r>
              <a:rPr lang="zh-CN" altLang="zh-CN" b="1" kern="100" dirty="0">
                <a:solidFill>
                  <a:srgbClr val="7030A0"/>
                </a:solidFill>
                <a:latin typeface="Times New Roman"/>
                <a:ea typeface="方正细黑一简体"/>
                <a:cs typeface="Times New Roman"/>
              </a:rPr>
              <a:t>针对训练</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陕西咸阳期末检测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如图所示，把一个小</a:t>
            </a:r>
            <a:r>
              <a:rPr lang="zh-CN" altLang="zh-CN" b="1" kern="100" dirty="0" smtClean="0">
                <a:latin typeface="Times New Roman"/>
                <a:ea typeface="方正细黑一简体"/>
                <a:cs typeface="Times New Roman"/>
              </a:rPr>
              <a:t>量</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程</a:t>
            </a:r>
            <a:r>
              <a:rPr lang="zh-CN" altLang="zh-CN" b="1" kern="100" dirty="0">
                <a:latin typeface="Times New Roman"/>
                <a:ea typeface="方正细黑一简体"/>
                <a:cs typeface="Times New Roman"/>
              </a:rPr>
              <a:t>的电流表表头改装成欧姆表</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挡，表头的内阻</a:t>
            </a:r>
            <a:r>
              <a:rPr lang="zh-CN" altLang="zh-CN" b="1" kern="100" dirty="0" smtClean="0">
                <a:latin typeface="Times New Roman"/>
                <a:ea typeface="方正细黑一简体"/>
                <a:cs typeface="Times New Roman"/>
              </a:rPr>
              <a:t>是</a:t>
            </a:r>
            <a:endParaRPr lang="en-US" altLang="zh-CN" b="1" kern="100" dirty="0" smtClean="0">
              <a:latin typeface="Times New Roman"/>
              <a:ea typeface="方正细黑一简体"/>
              <a:cs typeface="Times New Roman"/>
            </a:endParaRPr>
          </a:p>
          <a:p>
            <a:pPr indent="0" algn="just"/>
            <a:r>
              <a:rPr lang="en-US" altLang="zh-CN" b="1" kern="100" dirty="0" smtClean="0">
                <a:latin typeface="Times New Roman"/>
                <a:ea typeface="方正细黑一简体"/>
                <a:cs typeface="Courier New"/>
              </a:rPr>
              <a:t>50 </a:t>
            </a:r>
            <a:r>
              <a:rPr lang="en-US" altLang="zh-CN" b="1" kern="100" dirty="0">
                <a:latin typeface="Times New Roman"/>
                <a:ea typeface="方正细黑一简体"/>
                <a:cs typeface="Courier New"/>
              </a:rPr>
              <a:t>Ω</a:t>
            </a:r>
            <a:r>
              <a:rPr lang="zh-CN" altLang="zh-CN" b="1" kern="100" dirty="0">
                <a:latin typeface="Times New Roman"/>
                <a:ea typeface="方正细黑一简体"/>
                <a:cs typeface="Times New Roman"/>
              </a:rPr>
              <a:t>，电池的电动势是</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，经过欧姆调零之后测</a:t>
            </a:r>
            <a:r>
              <a:rPr lang="zh-CN" altLang="zh-CN" b="1" kern="100" dirty="0" smtClean="0">
                <a:latin typeface="Times New Roman"/>
                <a:ea typeface="方正细黑一简体"/>
                <a:cs typeface="Times New Roman"/>
              </a:rPr>
              <a:t>电</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阻</a:t>
            </a:r>
            <a:r>
              <a:rPr lang="zh-CN" altLang="zh-CN" b="1" kern="100" dirty="0">
                <a:latin typeface="Times New Roman"/>
                <a:ea typeface="方正细黑一简体"/>
                <a:cs typeface="Times New Roman"/>
              </a:rPr>
              <a:t>，当被测电阻的阻值为</a:t>
            </a:r>
            <a:r>
              <a:rPr lang="en-US" altLang="zh-CN" b="1" kern="100" dirty="0">
                <a:latin typeface="Times New Roman"/>
                <a:ea typeface="方正细黑一简体"/>
                <a:cs typeface="Courier New"/>
              </a:rPr>
              <a:t>300 Ω </a:t>
            </a:r>
            <a:r>
              <a:rPr lang="zh-CN" altLang="zh-CN" b="1" kern="100" dirty="0">
                <a:latin typeface="Times New Roman"/>
                <a:ea typeface="方正细黑一简体"/>
                <a:cs typeface="Times New Roman"/>
              </a:rPr>
              <a:t>时，欧姆表指针指到</a:t>
            </a:r>
            <a:r>
              <a:rPr lang="zh-CN" altLang="zh-CN" b="1" kern="100" dirty="0" smtClean="0">
                <a:latin typeface="Times New Roman"/>
                <a:ea typeface="方正细黑一简体"/>
                <a:cs typeface="Times New Roman"/>
              </a:rPr>
              <a:t>满</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偏</a:t>
            </a:r>
            <a:r>
              <a:rPr lang="zh-CN" altLang="zh-CN" b="1" kern="100" dirty="0">
                <a:latin typeface="Times New Roman"/>
                <a:ea typeface="方正细黑一简体"/>
                <a:cs typeface="Times New Roman"/>
              </a:rPr>
              <a:t>的一半位置，则该电池的内阻与滑动变阻器接入电路的阻值可能为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Ω</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240 Ω</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 Ω</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240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 Ω</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300 Ω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30 Ω</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300 Ω</a:t>
            </a:r>
            <a:endParaRPr lang="zh-CN" altLang="zh-CN" sz="1050" kern="100" dirty="0">
              <a:latin typeface="宋体"/>
              <a:cs typeface="Courier New"/>
            </a:endParaRPr>
          </a:p>
          <a:p>
            <a:endParaRPr lang="zh-CN" altLang="en-US" dirty="0"/>
          </a:p>
        </p:txBody>
      </p:sp>
      <p:pic>
        <p:nvPicPr>
          <p:cNvPr id="30722" name="Picture 2" descr="F:\人教物理必修第三册（合版）\23XKCWLRJBS12-2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265939" y="1052736"/>
            <a:ext cx="2069042"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226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712"/>
            <a:ext cx="10975658" cy="106957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B</a:t>
            </a:r>
            <a:r>
              <a:rPr lang="zh-CN" altLang="zh-CN" b="1" kern="100" dirty="0">
                <a:latin typeface="Times New Roman"/>
                <a:ea typeface="方正细黑一简体"/>
                <a:cs typeface="Times New Roman"/>
              </a:rPr>
              <a:t>　</a:t>
            </a:r>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1215485800"/>
              </p:ext>
            </p:extLst>
          </p:nvPr>
        </p:nvGraphicFramePr>
        <p:xfrm>
          <a:off x="696987" y="1988840"/>
          <a:ext cx="10490200" cy="2422525"/>
        </p:xfrm>
        <a:graphic>
          <a:graphicData uri="http://schemas.openxmlformats.org/presentationml/2006/ole">
            <mc:AlternateContent xmlns:mc="http://schemas.openxmlformats.org/markup-compatibility/2006">
              <mc:Choice xmlns:v="urn:schemas-microsoft-com:vml" Requires="v">
                <p:oleObj spid="_x0000_s15372" name="文档" r:id="rId3" imgW="10490941" imgH="2421947" progId="Word.Document.12">
                  <p:embed/>
                </p:oleObj>
              </mc:Choice>
              <mc:Fallback>
                <p:oleObj name="文档" r:id="rId3" imgW="10490941" imgH="2421947" progId="Word.Document.12">
                  <p:embed/>
                  <p:pic>
                    <p:nvPicPr>
                      <p:cNvPr id="0" name=""/>
                      <p:cNvPicPr/>
                      <p:nvPr/>
                    </p:nvPicPr>
                    <p:blipFill>
                      <a:blip r:embed="rId4"/>
                      <a:stretch>
                        <a:fillRect/>
                      </a:stretch>
                    </p:blipFill>
                    <p:spPr>
                      <a:xfrm>
                        <a:off x="696987" y="1988840"/>
                        <a:ext cx="10490200" cy="2422525"/>
                      </a:xfrm>
                      <a:prstGeom prst="rect">
                        <a:avLst/>
                      </a:prstGeom>
                    </p:spPr>
                  </p:pic>
                </p:oleObj>
              </mc:Fallback>
            </mc:AlternateContent>
          </a:graphicData>
        </a:graphic>
      </p:graphicFrame>
    </p:spTree>
    <p:extLst>
      <p:ext uri="{BB962C8B-B14F-4D97-AF65-F5344CB8AC3E}">
        <p14:creationId xmlns:p14="http://schemas.microsoft.com/office/powerpoint/2010/main" val="54290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05</a:t>
              </a:r>
            </a:p>
          </p:txBody>
        </p:sp>
      </p:grpSp>
      <p:sp>
        <p:nvSpPr>
          <p:cNvPr id="24" name="TextBox 23"/>
          <p:cNvSpPr txBox="1"/>
          <p:nvPr/>
        </p:nvSpPr>
        <p:spPr>
          <a:xfrm>
            <a:off x="5685907" y="2802898"/>
            <a:ext cx="4588144"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课时跟踪检测</a:t>
            </a:r>
          </a:p>
        </p:txBody>
      </p:sp>
    </p:spTree>
    <p:extLst>
      <p:ext uri="{BB962C8B-B14F-4D97-AF65-F5344CB8AC3E}">
        <p14:creationId xmlns:p14="http://schemas.microsoft.com/office/powerpoint/2010/main" val="178755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a:t>
            </a:r>
          </a:p>
        </p:txBody>
      </p:sp>
      <p:sp>
        <p:nvSpPr>
          <p:cNvPr id="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1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1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1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1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17"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19"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0"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1"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2"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3"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8"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河南洛阳期末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关于多用电表及使用，下列说法正确的是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．用多用电表的欧姆挡测导体的电阻时，如果两手同时分别接触两表笔的金属杆，则测量值偏小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．用多用电表的欧姆挡测电阻时，若指针偏转角度很小，则应换倍率更小的挡进行测量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224971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a:t>
            </a:r>
          </a:p>
        </p:txBody>
      </p:sp>
      <p:sp>
        <p:nvSpPr>
          <p:cNvPr id="46"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47"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48"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49"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50"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51"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52"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53"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54"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55"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56"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57"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17"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内容占位符 2"/>
          <p:cNvSpPr>
            <a:spLocks noGrp="1"/>
          </p:cNvSpPr>
          <p:nvPr>
            <p:ph idx="1"/>
          </p:nvPr>
        </p:nvSpPr>
        <p:spPr>
          <a:xfrm>
            <a:off x="609759" y="836712"/>
            <a:ext cx="10975658" cy="5390057"/>
          </a:xfrm>
        </p:spPr>
        <p:txBody>
          <a:bodyPr>
            <a:normAutofit lnSpcReduction="10000"/>
          </a:bodyPr>
          <a:lstStyle/>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．用多用电表的欧姆挡测电阻时，用欧姆表的</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挡时，指针指在刻度</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的正中央，则被测电阻的阻值等于</a:t>
            </a:r>
            <a:r>
              <a:rPr lang="en-US" altLang="zh-CN" b="1" kern="100" dirty="0">
                <a:latin typeface="Times New Roman"/>
                <a:ea typeface="方正细黑一简体"/>
                <a:cs typeface="Courier New"/>
              </a:rPr>
              <a:t>30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．接表内电池负极的应是黑表笔，测量时遵循电流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红进黑出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原则</a:t>
            </a:r>
            <a:endParaRPr lang="zh-CN" altLang="zh-CN" sz="1050" kern="100" dirty="0">
              <a:latin typeface="宋体"/>
              <a:cs typeface="Courier New"/>
            </a:endParaRPr>
          </a:p>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用</a:t>
            </a:r>
            <a:r>
              <a:rPr lang="zh-CN" altLang="zh-CN" b="1" kern="100" dirty="0">
                <a:latin typeface="Times New Roman"/>
                <a:ea typeface="方正细黑一简体"/>
                <a:cs typeface="Times New Roman"/>
              </a:rPr>
              <a:t>多用电表的欧姆挡测导体的电阻时，如果两手同时分别接触两表笔的金属杆，测量的是导体和人体并联后的电阻，则测量值偏小，故</a:t>
            </a:r>
            <a:r>
              <a:rPr lang="en-US" altLang="zh-CN" b="1" kern="100" dirty="0">
                <a:latin typeface="Times New Roman"/>
                <a:ea typeface="方正细黑一简体"/>
              </a:rPr>
              <a:t>A</a:t>
            </a:r>
            <a:r>
              <a:rPr lang="zh-CN" altLang="zh-CN" b="1" kern="100" dirty="0">
                <a:latin typeface="Times New Roman"/>
                <a:ea typeface="方正细黑一简体"/>
                <a:cs typeface="Times New Roman"/>
              </a:rPr>
              <a:t>正确；用多用电表的欧姆挡测电阻时，</a:t>
            </a:r>
            <a:r>
              <a:rPr lang="zh-CN" altLang="zh-CN" b="1" kern="100" dirty="0" smtClean="0">
                <a:latin typeface="Times New Roman"/>
                <a:ea typeface="方正细黑一简体"/>
                <a:cs typeface="Times New Roman"/>
              </a:rPr>
              <a:t>若</a:t>
            </a:r>
            <a:r>
              <a:rPr lang="zh-CN" altLang="zh-CN" b="1" kern="100" dirty="0">
                <a:latin typeface="Times New Roman"/>
                <a:ea typeface="方正细黑一简体"/>
                <a:cs typeface="Times New Roman"/>
              </a:rPr>
              <a:t>指针偏转角度</a:t>
            </a:r>
            <a:endParaRPr lang="zh-CN" altLang="en-US" dirty="0"/>
          </a:p>
        </p:txBody>
      </p:sp>
    </p:spTree>
    <p:extLst>
      <p:ext uri="{BB962C8B-B14F-4D97-AF65-F5344CB8AC3E}">
        <p14:creationId xmlns:p14="http://schemas.microsoft.com/office/powerpoint/2010/main" val="405174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xEl>
                                              <p:pRg st="2" end="2"/>
                                            </p:txEl>
                                          </p:spTgt>
                                        </p:tgtEl>
                                        <p:attrNameLst>
                                          <p:attrName>style.visibility</p:attrName>
                                        </p:attrNameLst>
                                      </p:cBhvr>
                                      <p:to>
                                        <p:strVal val="visible"/>
                                      </p:to>
                                    </p:set>
                                    <p:animEffect transition="in" filter="barn(inVertical)">
                                      <p:cBhvr>
                                        <p:cTn id="7" dur="500"/>
                                        <p:tgtEl>
                                          <p:spTgt spid="2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4">
                                            <p:txEl>
                                              <p:pRg st="3" end="3"/>
                                            </p:txEl>
                                          </p:spTgt>
                                        </p:tgtEl>
                                        <p:attrNameLst>
                                          <p:attrName>style.visibility</p:attrName>
                                        </p:attrNameLst>
                                      </p:cBhvr>
                                      <p:to>
                                        <p:strVal val="visible"/>
                                      </p:to>
                                    </p:set>
                                    <p:animEffect transition="in" filter="barn(inVertical)">
                                      <p:cBhvr>
                                        <p:cTn id="12" dur="500"/>
                                        <p:tgtEl>
                                          <p:spTgt spid="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a:t>
            </a:r>
          </a:p>
        </p:txBody>
      </p:sp>
      <p:sp>
        <p:nvSpPr>
          <p:cNvPr id="46"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47"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48"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49"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50"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51"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52"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53"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54"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55"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56"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57"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17"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内容占位符 2"/>
          <p:cNvSpPr>
            <a:spLocks noGrp="1"/>
          </p:cNvSpPr>
          <p:nvPr>
            <p:ph idx="1"/>
          </p:nvPr>
        </p:nvSpPr>
        <p:spPr>
          <a:xfrm>
            <a:off x="609759" y="836712"/>
            <a:ext cx="10975658" cy="5390057"/>
          </a:xfrm>
        </p:spPr>
        <p:txBody>
          <a:bodyPr/>
          <a:lstStyle/>
          <a:p>
            <a:pPr indent="0" algn="just"/>
            <a:r>
              <a:rPr lang="zh-CN" altLang="zh-CN" b="1" kern="100" dirty="0">
                <a:latin typeface="Times New Roman"/>
                <a:ea typeface="方正细黑一简体"/>
                <a:cs typeface="Times New Roman"/>
              </a:rPr>
              <a:t>很小，说明待测电阻阻值较大，则应换倍率更大的挡进行测量，故</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错误；用多用电表的欧姆挡测电阻时，用欧姆表的</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挡时，指针指在刻度</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的正中央，由于欧姆表刻度不是均匀的，所以被测电阻的阻值不等于</a:t>
            </a:r>
            <a:r>
              <a:rPr lang="en-US" altLang="zh-CN" b="1" kern="100" dirty="0">
                <a:latin typeface="Times New Roman"/>
                <a:ea typeface="方正细黑一简体"/>
                <a:cs typeface="Courier New"/>
              </a:rPr>
              <a:t>30 Ω</a:t>
            </a:r>
            <a:r>
              <a:rPr lang="zh-CN" altLang="zh-CN" b="1" kern="100" dirty="0">
                <a:latin typeface="Times New Roman"/>
                <a:ea typeface="方正细黑一简体"/>
                <a:cs typeface="Times New Roman"/>
              </a:rPr>
              <a:t>，故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错误；接表内电池负极的应是红表笔，测量时遵循电流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红进黑出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原则，故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91096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2.</a:t>
            </a:r>
            <a:r>
              <a:rPr lang="zh-CN" altLang="zh-CN" sz="1050" kern="100" dirty="0">
                <a:latin typeface="宋体"/>
                <a:cs typeface="Courier New"/>
              </a:rPr>
              <a:t> </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广东河源高二期末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如图所示的电路中，闭合开关后，电压表有示数、电流表指针几乎不动。关于电路故障分析正确的是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3105150" algn="l"/>
              </a:tabLst>
            </a:pPr>
            <a:endParaRPr lang="en-US" altLang="zh-CN" b="1" kern="100" dirty="0" smtClean="0">
              <a:latin typeface="Times New Roman"/>
              <a:ea typeface="方正细黑一简体"/>
              <a:cs typeface="Courier New"/>
            </a:endParaRPr>
          </a:p>
          <a:p>
            <a:pPr indent="713740" algn="just">
              <a:tabLst>
                <a:tab pos="3105150" algn="l"/>
              </a:tabLst>
            </a:pPr>
            <a:endParaRPr lang="en-US" altLang="zh-CN" b="1" kern="100" dirty="0">
              <a:latin typeface="Times New Roman"/>
              <a:ea typeface="方正细黑一简体"/>
              <a:cs typeface="Courier New"/>
            </a:endParaRPr>
          </a:p>
          <a:p>
            <a:pPr indent="713740" algn="just">
              <a:tabLst>
                <a:tab pos="3105150" algn="l"/>
              </a:tabLst>
            </a:pPr>
            <a:endParaRPr lang="en-US" altLang="zh-CN" b="1" kern="100" dirty="0" smtClean="0">
              <a:latin typeface="Times New Roman"/>
              <a:ea typeface="方正细黑一简体"/>
              <a:cs typeface="Courier New"/>
            </a:endParaRPr>
          </a:p>
          <a:p>
            <a:pPr indent="713740" algn="just">
              <a:tabLst>
                <a:tab pos="3105150"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．灯泡</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短路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．电流表接触不良</a:t>
            </a:r>
            <a:endParaRPr lang="zh-CN" altLang="zh-CN" sz="1050" kern="100" dirty="0">
              <a:latin typeface="宋体"/>
              <a:cs typeface="Courier New"/>
            </a:endParaRPr>
          </a:p>
          <a:p>
            <a:pPr indent="713740" algn="just">
              <a:tabLst>
                <a:tab pos="310515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．开关处短路</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．灯泡</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断路</a:t>
            </a:r>
            <a:endParaRPr lang="zh-CN" altLang="zh-CN" sz="1050" kern="100" dirty="0">
              <a:latin typeface="宋体"/>
              <a:cs typeface="Courier New"/>
            </a:endParaRPr>
          </a:p>
          <a:p>
            <a:endParaRPr lang="zh-CN" altLang="en-US" dirty="0"/>
          </a:p>
        </p:txBody>
      </p:sp>
      <p:pic>
        <p:nvPicPr>
          <p:cNvPr id="1026" name="Picture 2" descr="F:\人教物理必修第三册（合版）\23XKCWLRJBS12-24.TIF"/>
          <p:cNvPicPr>
            <a:picLocks noChangeAspect="1" noChangeArrowheads="1"/>
          </p:cNvPicPr>
          <p:nvPr/>
        </p:nvPicPr>
        <p:blipFill>
          <a:blip r:embed="rId17" r:link="rId18" cstate="print">
            <a:extLst>
              <a:ext uri="{28A0092B-C50C-407E-A947-70E740481C1C}">
                <a14:useLocalDpi xmlns:a14="http://schemas.microsoft.com/office/drawing/2010/main" val="0"/>
              </a:ext>
            </a:extLst>
          </a:blip>
          <a:srcRect/>
          <a:stretch>
            <a:fillRect/>
          </a:stretch>
        </p:blipFill>
        <p:spPr bwMode="auto">
          <a:xfrm>
            <a:off x="3876286" y="2420887"/>
            <a:ext cx="2557256" cy="184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1748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灯</a:t>
            </a:r>
            <a:r>
              <a:rPr lang="zh-CN" altLang="zh-CN" b="1" kern="100" dirty="0">
                <a:latin typeface="Times New Roman"/>
                <a:ea typeface="方正细黑一简体"/>
                <a:cs typeface="Times New Roman"/>
              </a:rPr>
              <a:t>泡</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短路，电流表和电压表均有示数；电流表接触不良时，电路断路，电压表和电流表均无示数；开关短路，电流表和电压表都有示数；灯泡</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断路，闭合开关后，电压表有示数、电流表指针几乎不动。故选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8564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barn(inVertical)">
                                      <p:cBhvr>
                                        <p:cTn id="7" dur="5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5"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rId16"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7"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．在如图所示的电路中，电源电动势为</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、内电阻为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，闭合开关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，将滑动变阻器的滑片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从图示位置向右滑动时，四个理想电表的示数都发生变化，电表的示数分别用</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表示，电表示数变化量的绝对值分别用</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Δ</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Δ</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Δ</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表示。则下列判断中正确的是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4157035522"/>
              </p:ext>
            </p:extLst>
          </p:nvPr>
        </p:nvGraphicFramePr>
        <p:xfrm>
          <a:off x="115622" y="4437112"/>
          <a:ext cx="10552112" cy="1882775"/>
        </p:xfrm>
        <a:graphic>
          <a:graphicData uri="http://schemas.openxmlformats.org/presentationml/2006/ole">
            <mc:AlternateContent xmlns:mc="http://schemas.openxmlformats.org/markup-compatibility/2006">
              <mc:Choice xmlns:v="urn:schemas-microsoft-com:vml" Requires="v">
                <p:oleObj spid="_x0000_s2061" name="文档" r:id="rId18" imgW="10552112" imgH="1883336" progId="Word.Document.12">
                  <p:embed/>
                </p:oleObj>
              </mc:Choice>
              <mc:Fallback>
                <p:oleObj name="文档" r:id="rId18" imgW="10552112" imgH="1883336" progId="Word.Document.12">
                  <p:embed/>
                  <p:pic>
                    <p:nvPicPr>
                      <p:cNvPr id="0" name=""/>
                      <p:cNvPicPr/>
                      <p:nvPr/>
                    </p:nvPicPr>
                    <p:blipFill>
                      <a:blip r:embed="rId19"/>
                      <a:stretch>
                        <a:fillRect/>
                      </a:stretch>
                    </p:blipFill>
                    <p:spPr>
                      <a:xfrm>
                        <a:off x="115622" y="4437112"/>
                        <a:ext cx="10552112" cy="1882775"/>
                      </a:xfrm>
                      <a:prstGeom prst="rect">
                        <a:avLst/>
                      </a:prstGeom>
                    </p:spPr>
                  </p:pic>
                </p:oleObj>
              </mc:Fallback>
            </mc:AlternateContent>
          </a:graphicData>
        </a:graphic>
      </p:graphicFrame>
      <p:pic>
        <p:nvPicPr>
          <p:cNvPr id="2050" name="Picture 2" descr="22RJWL3+253.TIF"/>
          <p:cNvPicPr>
            <a:picLocks noChangeAspect="1" noChangeArrowheads="1"/>
          </p:cNvPicPr>
          <p:nvPr/>
        </p:nvPicPr>
        <p:blipFill>
          <a:blip r:embed="rId20" r:link="rId21" cstate="print">
            <a:extLst>
              <a:ext uri="{28A0092B-C50C-407E-A947-70E740481C1C}">
                <a14:useLocalDpi xmlns:a14="http://schemas.microsoft.com/office/drawing/2010/main" val="0"/>
              </a:ext>
            </a:extLst>
          </a:blip>
          <a:srcRect/>
          <a:stretch>
            <a:fillRect/>
          </a:stretch>
        </p:blipFill>
        <p:spPr bwMode="auto">
          <a:xfrm>
            <a:off x="9049915" y="3645024"/>
            <a:ext cx="2406970" cy="179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5508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5"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rId16"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7"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C</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322224769"/>
              </p:ext>
            </p:extLst>
          </p:nvPr>
        </p:nvGraphicFramePr>
        <p:xfrm>
          <a:off x="729569" y="1700808"/>
          <a:ext cx="10552112" cy="5038725"/>
        </p:xfrm>
        <a:graphic>
          <a:graphicData uri="http://schemas.openxmlformats.org/presentationml/2006/ole">
            <mc:AlternateContent xmlns:mc="http://schemas.openxmlformats.org/markup-compatibility/2006">
              <mc:Choice xmlns:v="urn:schemas-microsoft-com:vml" Requires="v">
                <p:oleObj spid="_x0000_s16396" name="文档" r:id="rId18" imgW="10552112" imgH="5038213" progId="Word.Document.12">
                  <p:embed/>
                </p:oleObj>
              </mc:Choice>
              <mc:Fallback>
                <p:oleObj name="文档" r:id="rId18" imgW="10552112" imgH="5038213" progId="Word.Document.12">
                  <p:embed/>
                  <p:pic>
                    <p:nvPicPr>
                      <p:cNvPr id="0" name=""/>
                      <p:cNvPicPr/>
                      <p:nvPr/>
                    </p:nvPicPr>
                    <p:blipFill>
                      <a:blip r:embed="rId19"/>
                      <a:stretch>
                        <a:fillRect/>
                      </a:stretch>
                    </p:blipFill>
                    <p:spPr>
                      <a:xfrm>
                        <a:off x="729569" y="1700808"/>
                        <a:ext cx="10552112" cy="5038725"/>
                      </a:xfrm>
                      <a:prstGeom prst="rect">
                        <a:avLst/>
                      </a:prstGeom>
                    </p:spPr>
                  </p:pic>
                </p:oleObj>
              </mc:Fallback>
            </mc:AlternateContent>
          </a:graphicData>
        </a:graphic>
      </p:graphicFrame>
    </p:spTree>
    <p:extLst>
      <p:ext uri="{BB962C8B-B14F-4D97-AF65-F5344CB8AC3E}">
        <p14:creationId xmlns:p14="http://schemas.microsoft.com/office/powerpoint/2010/main" val="295123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620688"/>
            <a:ext cx="10975658" cy="5606081"/>
          </a:xfrm>
        </p:spPr>
        <p:txBody>
          <a:bodyPr>
            <a:normAutofit/>
          </a:bodyPr>
          <a:lstStyle/>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重庆合川期末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如图所示的电路，</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两接线柱接有电压恒为</a:t>
            </a:r>
            <a:r>
              <a:rPr lang="en-US" altLang="zh-CN" b="1" kern="100" dirty="0">
                <a:latin typeface="Times New Roman"/>
                <a:ea typeface="方正细黑一简体"/>
                <a:cs typeface="Courier New"/>
              </a:rPr>
              <a:t>6 V</a:t>
            </a:r>
            <a:r>
              <a:rPr lang="zh-CN" altLang="zh-CN" b="1" kern="100" dirty="0">
                <a:latin typeface="Times New Roman"/>
                <a:ea typeface="方正细黑一简体"/>
                <a:cs typeface="Times New Roman"/>
              </a:rPr>
              <a:t>的电源，发现电路接通后两小灯泡均不发光，小明用一只电压表接在各接线柱上时，电压表的示数分别为</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14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6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12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23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6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U</a:t>
            </a:r>
            <a:r>
              <a:rPr lang="en-US" altLang="zh-CN" b="1" kern="100" baseline="-25000" dirty="0">
                <a:latin typeface="Times New Roman"/>
                <a:ea typeface="方正细黑一简体"/>
                <a:cs typeface="Courier New"/>
              </a:rPr>
              <a:t>34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，则下列对故障分析正确的是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．小灯泡</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发生了断路</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．小灯泡</a:t>
            </a:r>
            <a:r>
              <a:rPr lang="en-US" altLang="zh-CN" b="1" kern="100" dirty="0">
                <a:latin typeface="Times New Roman"/>
                <a:ea typeface="方正细黑一简体"/>
                <a:cs typeface="Courier New"/>
              </a:rPr>
              <a:t>L</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发生了断路</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．滑动变阻器发生了断路</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．电源发生了断路</a:t>
            </a:r>
            <a:endParaRPr lang="zh-CN" altLang="zh-CN" sz="1050" kern="100" dirty="0">
              <a:latin typeface="宋体"/>
              <a:cs typeface="Courier New"/>
            </a:endParaRPr>
          </a:p>
          <a:p>
            <a:endParaRPr lang="zh-CN" altLang="en-US" dirty="0"/>
          </a:p>
        </p:txBody>
      </p:sp>
      <p:pic>
        <p:nvPicPr>
          <p:cNvPr id="3074" name="Picture 2" descr="23XKCWLRJBS12-26.TIF"/>
          <p:cNvPicPr>
            <a:picLocks noChangeAspect="1" noChangeArrowheads="1"/>
          </p:cNvPicPr>
          <p:nvPr/>
        </p:nvPicPr>
        <p:blipFill>
          <a:blip r:embed="rId17" r:link="rId18">
            <a:extLst>
              <a:ext uri="{28A0092B-C50C-407E-A947-70E740481C1C}">
                <a14:useLocalDpi xmlns:a14="http://schemas.microsoft.com/office/drawing/2010/main" val="0"/>
              </a:ext>
            </a:extLst>
          </a:blip>
          <a:srcRect/>
          <a:stretch>
            <a:fillRect/>
          </a:stretch>
        </p:blipFill>
        <p:spPr bwMode="auto">
          <a:xfrm>
            <a:off x="6189805" y="3573016"/>
            <a:ext cx="4880522" cy="156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4553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6"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间电压、</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间电压为</a:t>
            </a:r>
            <a:r>
              <a:rPr lang="en-US" altLang="zh-CN" b="1" kern="100" dirty="0">
                <a:latin typeface="Times New Roman"/>
                <a:ea typeface="方正细黑一简体"/>
                <a:cs typeface="Courier New"/>
              </a:rPr>
              <a:t>6 V</a:t>
            </a:r>
            <a:r>
              <a:rPr lang="zh-CN" altLang="zh-CN" b="1" kern="100" dirty="0">
                <a:latin typeface="Times New Roman"/>
                <a:ea typeface="方正细黑一简体"/>
                <a:cs typeface="Times New Roman"/>
              </a:rPr>
              <a:t>，说明两灯泡没有断路，电源没有断路，又因为两灯泡电压为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，说明电路电流为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，综上可知滑动变阻器发生了断路。故选</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7523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6">
                                            <p:txEl>
                                              <p:pRg st="1" end="1"/>
                                            </p:txEl>
                                          </p:spTgt>
                                        </p:tgtEl>
                                        <p:attrNameLst>
                                          <p:attrName>style.visibility</p:attrName>
                                        </p:attrNameLst>
                                      </p:cBhvr>
                                      <p:to>
                                        <p:strVal val="visible"/>
                                      </p:to>
                                    </p:set>
                                    <p:animEffect transition="in" filter="barn(inVertical)">
                                      <p:cBhvr>
                                        <p:cTn id="7" dur="500"/>
                                        <p:tgtEl>
                                          <p:spTgt spid="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17"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6"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5.</a:t>
            </a:r>
            <a:r>
              <a:rPr lang="zh-CN" altLang="zh-CN" sz="1050" kern="100" dirty="0">
                <a:latin typeface="宋体"/>
                <a:cs typeface="Courier New"/>
              </a:rPr>
              <a:t> </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江苏连云港期中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在如图所示的电路中，闭合开关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，把滑动变阻器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的滑片向上滑动的过程中，若电源内阻不能忽略，则下列说法正确的是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．没有电流通过</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中有由</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到</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的电流</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．电压表的示数变小，电流表示数变大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．电压表的示数变大，电流表示数变小</a:t>
            </a:r>
            <a:endParaRPr lang="zh-CN" altLang="zh-CN" sz="1050" kern="100" dirty="0">
              <a:latin typeface="宋体"/>
              <a:cs typeface="Courier New"/>
            </a:endParaRPr>
          </a:p>
          <a:p>
            <a:endParaRPr lang="zh-CN" altLang="en-US" dirty="0"/>
          </a:p>
        </p:txBody>
      </p:sp>
      <p:pic>
        <p:nvPicPr>
          <p:cNvPr id="4098" name="Picture 2" descr="F:\人教物理必修第三册（合版）\23XKCWLRJBS12-27.TIF"/>
          <p:cNvPicPr>
            <a:picLocks noChangeAspect="1" noChangeArrowheads="1"/>
          </p:cNvPicPr>
          <p:nvPr/>
        </p:nvPicPr>
        <p:blipFill>
          <a:blip r:embed="rId17" r:link="rId18" cstate="print">
            <a:extLst>
              <a:ext uri="{28A0092B-C50C-407E-A947-70E740481C1C}">
                <a14:useLocalDpi xmlns:a14="http://schemas.microsoft.com/office/drawing/2010/main" val="0"/>
              </a:ext>
            </a:extLst>
          </a:blip>
          <a:srcRect/>
          <a:stretch>
            <a:fillRect/>
          </a:stretch>
        </p:blipFill>
        <p:spPr bwMode="auto">
          <a:xfrm>
            <a:off x="7465739" y="2492896"/>
            <a:ext cx="2789585" cy="1595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0254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滑</a:t>
            </a:r>
            <a:r>
              <a:rPr lang="zh-CN" altLang="zh-CN" b="1" kern="100" dirty="0">
                <a:latin typeface="Times New Roman"/>
                <a:ea typeface="方正细黑一简体"/>
                <a:cs typeface="Times New Roman"/>
              </a:rPr>
              <a:t>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的滑片向上滑动，接入电路的电阻减小，电路中总电阻减小，由闭合回路的欧姆定律可知，电路中电流变大，</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两端电压变大，即电流表示数、电压表示数均变大，故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错误；电路中电流变大，路端电压变小，</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两端电压变大，则滑动变阻器两端电压减小，电容器与滑动变阻器并联，则电容器两端电压减小，电容器放电，则</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中有由</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到</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的电流，故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64096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barn(inVertical)">
                                      <p:cBhvr>
                                        <p:cTn id="7" dur="5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6.</a:t>
            </a:r>
            <a:r>
              <a:rPr lang="zh-CN" altLang="zh-CN" sz="1050" kern="100" dirty="0">
                <a:latin typeface="宋体"/>
                <a:cs typeface="Courier New"/>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如图所示，电路中</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为电源的电动势和内电阻，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为定值电阻，电压表和电流表均为理想电表。当滑动变阻器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的滑片向</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端移动时，则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．电压表读数增大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．电流表读数减小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．电源的效率可能会减小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．电源的效率保持不变</a:t>
            </a:r>
            <a:endParaRPr lang="zh-CN" altLang="zh-CN" sz="1050" kern="100" dirty="0">
              <a:latin typeface="宋体"/>
              <a:cs typeface="Courier New"/>
            </a:endParaRPr>
          </a:p>
          <a:p>
            <a:endParaRPr lang="zh-CN" altLang="en-US" dirty="0"/>
          </a:p>
        </p:txBody>
      </p:sp>
      <p:pic>
        <p:nvPicPr>
          <p:cNvPr id="5122" name="Picture 2" descr="F:\人教物理必修第三册（合版）\23XKCWLRJBS12-28.TIF"/>
          <p:cNvPicPr>
            <a:picLocks noChangeAspect="1" noChangeArrowheads="1"/>
          </p:cNvPicPr>
          <p:nvPr/>
        </p:nvPicPr>
        <p:blipFill>
          <a:blip r:embed="rId17" r:link="rId18" cstate="print">
            <a:extLst>
              <a:ext uri="{28A0092B-C50C-407E-A947-70E740481C1C}">
                <a14:useLocalDpi xmlns:a14="http://schemas.microsoft.com/office/drawing/2010/main" val="0"/>
              </a:ext>
            </a:extLst>
          </a:blip>
          <a:srcRect/>
          <a:stretch>
            <a:fillRect/>
          </a:stretch>
        </p:blipFill>
        <p:spPr bwMode="auto">
          <a:xfrm>
            <a:off x="7393731" y="2780928"/>
            <a:ext cx="2429988" cy="1772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02036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6" name="内容占位符 2"/>
          <p:cNvSpPr>
            <a:spLocks noGrp="1"/>
          </p:cNvSpPr>
          <p:nvPr>
            <p:ph idx="1"/>
          </p:nvPr>
        </p:nvSpPr>
        <p:spPr>
          <a:xfrm>
            <a:off x="609759" y="836712"/>
            <a:ext cx="10975658" cy="5390057"/>
          </a:xfrm>
        </p:spPr>
        <p:txBody>
          <a:bodyPr/>
          <a:lstStyle/>
          <a:p>
            <a:r>
              <a:rPr lang="zh-CN" altLang="zh-CN" b="1" kern="100" dirty="0" smtClean="0">
                <a:solidFill>
                  <a:srgbClr val="FF0000"/>
                </a:solidFill>
                <a:latin typeface="Times New Roman"/>
                <a:ea typeface="方正细黑一简体"/>
                <a:cs typeface="Times New Roman"/>
              </a:rPr>
              <a:t>答案</a:t>
            </a:r>
            <a:r>
              <a:rPr lang="zh-CN" altLang="zh-CN" b="1" kern="100" dirty="0">
                <a:solidFill>
                  <a:srgbClr val="FF0000"/>
                </a:solidFill>
                <a:latin typeface="Times New Roman"/>
                <a:ea typeface="方正细黑一简体"/>
                <a:cs typeface="Times New Roman"/>
              </a:rPr>
              <a:t>：</a:t>
            </a:r>
            <a:r>
              <a:rPr lang="en-US" altLang="zh-CN" b="1" kern="100" dirty="0">
                <a:latin typeface="Times New Roman"/>
                <a:ea typeface="方正细黑一简体"/>
              </a:rPr>
              <a:t>AB</a:t>
            </a:r>
            <a:r>
              <a:rPr lang="zh-CN" altLang="zh-CN" b="1" kern="100" dirty="0">
                <a:latin typeface="Times New Roman"/>
                <a:ea typeface="方正细黑一简体"/>
                <a:cs typeface="Times New Roman"/>
              </a:rPr>
              <a:t>　</a:t>
            </a:r>
            <a:endParaRPr lang="en-US" altLang="zh-CN" b="1" kern="100" dirty="0" smtClean="0">
              <a:latin typeface="Times New Roman"/>
              <a:ea typeface="方正细黑一简体"/>
              <a:cs typeface="Times New Roman"/>
            </a:endParaRPr>
          </a:p>
          <a:p>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由题图可知，</a:t>
            </a:r>
            <a:r>
              <a:rPr lang="en-US" altLang="zh-CN" b="1" i="1" kern="100" dirty="0">
                <a:latin typeface="Times New Roman"/>
                <a:ea typeface="方正细黑一简体"/>
              </a:rPr>
              <a:t>R</a:t>
            </a:r>
            <a:r>
              <a:rPr lang="en-US" altLang="zh-CN" b="1" kern="100" baseline="-25000" dirty="0">
                <a:latin typeface="Times New Roman"/>
                <a:ea typeface="方正细黑一简体"/>
              </a:rPr>
              <a:t>2</a:t>
            </a:r>
            <a:r>
              <a:rPr lang="zh-CN" altLang="zh-CN" b="1" kern="100" dirty="0">
                <a:latin typeface="Times New Roman"/>
                <a:ea typeface="方正细黑一简体"/>
                <a:cs typeface="Times New Roman"/>
              </a:rPr>
              <a:t>与滑动变阻器</a:t>
            </a:r>
            <a:r>
              <a:rPr lang="en-US" altLang="zh-CN" b="1" i="1" kern="100" dirty="0">
                <a:latin typeface="Times New Roman"/>
                <a:ea typeface="方正细黑一简体"/>
              </a:rPr>
              <a:t>R</a:t>
            </a:r>
            <a:r>
              <a:rPr lang="en-US" altLang="zh-CN" b="1" kern="100" baseline="-25000" dirty="0">
                <a:latin typeface="Times New Roman"/>
                <a:ea typeface="方正细黑一简体"/>
              </a:rPr>
              <a:t>3</a:t>
            </a:r>
            <a:r>
              <a:rPr lang="zh-CN" altLang="zh-CN" b="1" kern="100" dirty="0">
                <a:latin typeface="Times New Roman"/>
                <a:ea typeface="方正细黑一简体"/>
                <a:cs typeface="Times New Roman"/>
              </a:rPr>
              <a:t>串联后与</a:t>
            </a:r>
            <a:r>
              <a:rPr lang="en-US" altLang="zh-CN" b="1" i="1" kern="100" dirty="0">
                <a:latin typeface="Times New Roman"/>
                <a:ea typeface="方正细黑一简体"/>
              </a:rPr>
              <a:t>R</a:t>
            </a:r>
            <a:r>
              <a:rPr lang="en-US" altLang="zh-CN" b="1" kern="100" baseline="-25000" dirty="0">
                <a:latin typeface="Times New Roman"/>
                <a:ea typeface="方正细黑一简体"/>
              </a:rPr>
              <a:t>1</a:t>
            </a:r>
            <a:r>
              <a:rPr lang="zh-CN" altLang="zh-CN" b="1" kern="100" dirty="0">
                <a:latin typeface="Times New Roman"/>
                <a:ea typeface="方正细黑一简体"/>
                <a:cs typeface="Times New Roman"/>
              </a:rPr>
              <a:t>并联，接在电源两端；当</a:t>
            </a:r>
            <a:r>
              <a:rPr lang="en-US" altLang="zh-CN" b="1" i="1" kern="100" dirty="0">
                <a:latin typeface="Times New Roman"/>
                <a:ea typeface="方正细黑一简体"/>
              </a:rPr>
              <a:t>R</a:t>
            </a:r>
            <a:r>
              <a:rPr lang="en-US" altLang="zh-CN" b="1" kern="100" baseline="-25000" dirty="0">
                <a:latin typeface="Times New Roman"/>
                <a:ea typeface="方正细黑一简体"/>
              </a:rPr>
              <a:t>3</a:t>
            </a:r>
            <a:r>
              <a:rPr lang="zh-CN" altLang="zh-CN" b="1" kern="100" dirty="0">
                <a:latin typeface="Times New Roman"/>
                <a:ea typeface="方正细黑一简体"/>
                <a:cs typeface="Times New Roman"/>
              </a:rPr>
              <a:t>的滑片向</a:t>
            </a:r>
            <a:r>
              <a:rPr lang="en-US" altLang="zh-CN" b="1" i="1" kern="100" dirty="0">
                <a:latin typeface="Times New Roman"/>
                <a:ea typeface="方正细黑一简体"/>
              </a:rPr>
              <a:t>a</a:t>
            </a:r>
            <a:r>
              <a:rPr lang="zh-CN" altLang="zh-CN" b="1" kern="100" dirty="0">
                <a:latin typeface="Times New Roman"/>
                <a:ea typeface="方正细黑一简体"/>
                <a:cs typeface="Times New Roman"/>
              </a:rPr>
              <a:t>移动时，滑动变阻器接入电阻增大，则电路中总电阻增大；由闭合电路的欧姆定律可知，电路中总电流减小，</a:t>
            </a:r>
            <a:r>
              <a:rPr lang="zh-CN" altLang="zh-CN" b="1" kern="100" dirty="0" smtClean="0">
                <a:latin typeface="Times New Roman"/>
                <a:ea typeface="方正细黑一简体"/>
                <a:cs typeface="Times New Roman"/>
              </a:rPr>
              <a:t>路端电压增大，则</a:t>
            </a:r>
            <a:r>
              <a:rPr lang="en-US" altLang="zh-CN" b="1" i="1" kern="100" dirty="0" smtClean="0">
                <a:latin typeface="Times New Roman"/>
                <a:ea typeface="方正细黑一简体"/>
              </a:rPr>
              <a:t>R</a:t>
            </a:r>
            <a:r>
              <a:rPr lang="en-US" altLang="zh-CN" b="1" kern="100" baseline="-25000" dirty="0" smtClean="0">
                <a:latin typeface="Times New Roman"/>
                <a:ea typeface="方正细黑一简体"/>
              </a:rPr>
              <a:t>1</a:t>
            </a:r>
            <a:r>
              <a:rPr lang="zh-CN" altLang="zh-CN" b="1" kern="100" dirty="0" smtClean="0">
                <a:latin typeface="Times New Roman"/>
                <a:ea typeface="方正细黑一简体"/>
                <a:cs typeface="Times New Roman"/>
              </a:rPr>
              <a:t>两端的电压变大，可知并联部分的电压增大，由欧姆定律可知流过</a:t>
            </a:r>
            <a:r>
              <a:rPr lang="en-US" altLang="zh-CN" b="1" i="1" kern="100" dirty="0" smtClean="0">
                <a:latin typeface="Times New Roman"/>
                <a:ea typeface="方正细黑一简体"/>
              </a:rPr>
              <a:t>R</a:t>
            </a:r>
            <a:r>
              <a:rPr lang="en-US" altLang="zh-CN" b="1" kern="100" baseline="-25000" dirty="0" smtClean="0">
                <a:latin typeface="Times New Roman"/>
                <a:ea typeface="方正细黑一简体"/>
              </a:rPr>
              <a:t>1</a:t>
            </a:r>
            <a:r>
              <a:rPr lang="zh-CN" altLang="zh-CN" b="1" kern="100" dirty="0" smtClean="0">
                <a:latin typeface="Times New Roman"/>
                <a:ea typeface="方正细黑一简体"/>
                <a:cs typeface="Times New Roman"/>
              </a:rPr>
              <a:t>的电流增大，根据并联电路的特点可知，流过</a:t>
            </a:r>
            <a:r>
              <a:rPr lang="en-US" altLang="zh-CN" b="1" i="1" kern="100" dirty="0" smtClean="0">
                <a:latin typeface="Times New Roman"/>
                <a:ea typeface="方正细黑一简体"/>
              </a:rPr>
              <a:t>R</a:t>
            </a:r>
            <a:r>
              <a:rPr lang="en-US" altLang="zh-CN" b="1" kern="100" baseline="-25000" dirty="0" smtClean="0">
                <a:latin typeface="Times New Roman"/>
                <a:ea typeface="方正细黑一简体"/>
              </a:rPr>
              <a:t>2</a:t>
            </a:r>
            <a:r>
              <a:rPr lang="zh-CN" altLang="zh-CN" b="1" kern="100" dirty="0" smtClean="0">
                <a:latin typeface="Times New Roman"/>
                <a:ea typeface="方正细黑一简体"/>
                <a:cs typeface="Times New Roman"/>
              </a:rPr>
              <a:t>的</a:t>
            </a:r>
            <a:endParaRPr lang="zh-CN" altLang="en-US" dirty="0"/>
          </a:p>
        </p:txBody>
      </p:sp>
    </p:spTree>
    <p:extLst>
      <p:ext uri="{BB962C8B-B14F-4D97-AF65-F5344CB8AC3E}">
        <p14:creationId xmlns:p14="http://schemas.microsoft.com/office/powerpoint/2010/main" val="220688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6">
                                            <p:txEl>
                                              <p:pRg st="1" end="1"/>
                                            </p:txEl>
                                          </p:spTgt>
                                        </p:tgtEl>
                                        <p:attrNameLst>
                                          <p:attrName>style.visibility</p:attrName>
                                        </p:attrNameLst>
                                      </p:cBhvr>
                                      <p:to>
                                        <p:strVal val="visible"/>
                                      </p:to>
                                    </p:set>
                                    <p:animEffect transition="in" filter="barn(inVertical)">
                                      <p:cBhvr>
                                        <p:cTn id="7" dur="500"/>
                                        <p:tgtEl>
                                          <p:spTgt spid="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5"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6"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7"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962407477"/>
              </p:ext>
            </p:extLst>
          </p:nvPr>
        </p:nvGraphicFramePr>
        <p:xfrm>
          <a:off x="820738" y="2035175"/>
          <a:ext cx="10552112" cy="2787650"/>
        </p:xfrm>
        <a:graphic>
          <a:graphicData uri="http://schemas.openxmlformats.org/presentationml/2006/ole">
            <mc:AlternateContent xmlns:mc="http://schemas.openxmlformats.org/markup-compatibility/2006">
              <mc:Choice xmlns:v="urn:schemas-microsoft-com:vml" Requires="v">
                <p:oleObj spid="_x0000_s17420" name="文档" r:id="rId18" imgW="10552112" imgH="2788232" progId="Word.Document.12">
                  <p:embed/>
                </p:oleObj>
              </mc:Choice>
              <mc:Fallback>
                <p:oleObj name="文档" r:id="rId18" imgW="10552112" imgH="2788232" progId="Word.Document.12">
                  <p:embed/>
                  <p:pic>
                    <p:nvPicPr>
                      <p:cNvPr id="0" name=""/>
                      <p:cNvPicPr/>
                      <p:nvPr/>
                    </p:nvPicPr>
                    <p:blipFill>
                      <a:blip r:embed="rId19"/>
                      <a:stretch>
                        <a:fillRect/>
                      </a:stretch>
                    </p:blipFill>
                    <p:spPr>
                      <a:xfrm>
                        <a:off x="820738" y="2035175"/>
                        <a:ext cx="10552112" cy="2787650"/>
                      </a:xfrm>
                      <a:prstGeom prst="rect">
                        <a:avLst/>
                      </a:prstGeom>
                    </p:spPr>
                  </p:pic>
                </p:oleObj>
              </mc:Fallback>
            </mc:AlternateContent>
          </a:graphicData>
        </a:graphic>
      </p:graphicFrame>
    </p:spTree>
    <p:extLst>
      <p:ext uri="{BB962C8B-B14F-4D97-AF65-F5344CB8AC3E}">
        <p14:creationId xmlns:p14="http://schemas.microsoft.com/office/powerpoint/2010/main" val="58184791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7</a:t>
            </a: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山东潍坊期末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用一个满偏电流为</a:t>
            </a:r>
            <a:r>
              <a:rPr lang="en-US" altLang="zh-CN" b="1" kern="100" dirty="0">
                <a:latin typeface="Times New Roman"/>
                <a:ea typeface="方正细黑一简体"/>
                <a:cs typeface="Courier New"/>
              </a:rPr>
              <a:t>3 mA</a:t>
            </a:r>
            <a:r>
              <a:rPr lang="zh-CN" altLang="zh-CN" b="1" kern="100" dirty="0">
                <a:latin typeface="Times New Roman"/>
                <a:ea typeface="方正细黑一简体"/>
                <a:cs typeface="Times New Roman"/>
              </a:rPr>
              <a:t>的电流表改装成欧姆表，调零后用它测量</a:t>
            </a:r>
            <a:r>
              <a:rPr lang="en-US" altLang="zh-CN" b="1" kern="100" dirty="0">
                <a:latin typeface="Times New Roman"/>
                <a:ea typeface="方正细黑一简体"/>
                <a:cs typeface="Courier New"/>
              </a:rPr>
              <a:t>500 Ω</a:t>
            </a:r>
            <a:r>
              <a:rPr lang="zh-CN" altLang="zh-CN" b="1" kern="100" dirty="0">
                <a:latin typeface="Times New Roman"/>
                <a:ea typeface="方正细黑一简体"/>
                <a:cs typeface="Times New Roman"/>
              </a:rPr>
              <a:t>的标准电阻时，指针恰好指在刻度盘的正中间。如用它测量一个未知电阻时，指针指在</a:t>
            </a:r>
            <a:r>
              <a:rPr lang="en-US" altLang="zh-CN" b="1" kern="100" dirty="0">
                <a:latin typeface="Times New Roman"/>
                <a:ea typeface="方正细黑一简体"/>
                <a:cs typeface="Courier New"/>
              </a:rPr>
              <a:t>1 mA</a:t>
            </a:r>
            <a:r>
              <a:rPr lang="zh-CN" altLang="zh-CN" b="1" kern="100" dirty="0">
                <a:latin typeface="Times New Roman"/>
                <a:ea typeface="方正细黑一简体"/>
                <a:cs typeface="Times New Roman"/>
              </a:rPr>
              <a:t>处，则被测电阻的阻值约为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500 Ω 	</a:t>
            </a:r>
            <a:r>
              <a:rPr lang="en-US" altLang="zh-CN" b="1" kern="100" dirty="0" smtClean="0">
                <a:latin typeface="Times New Roman"/>
                <a:ea typeface="方正细黑一简体"/>
                <a:cs typeface="Courier New"/>
              </a:rPr>
              <a:t>				B</a:t>
            </a:r>
            <a:r>
              <a:rPr lang="zh-CN" altLang="zh-CN" b="1" kern="100" dirty="0" smtClean="0">
                <a:latin typeface="Times New Roman"/>
                <a:ea typeface="方正细黑一简体"/>
                <a:cs typeface="Times New Roman"/>
              </a:rPr>
              <a:t>．</a:t>
            </a:r>
            <a:r>
              <a:rPr lang="en-US" altLang="zh-CN" b="1" kern="100" dirty="0">
                <a:latin typeface="Times New Roman"/>
                <a:ea typeface="方正细黑一简体"/>
                <a:cs typeface="Courier New"/>
              </a:rPr>
              <a:t>1 000 Ω</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1 500 Ω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2 000 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9327183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7</a:t>
            </a:r>
          </a:p>
        </p:txBody>
      </p:sp>
      <p:sp>
        <p:nvSpPr>
          <p:cNvPr id="25"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5"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rId16"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7"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B</a:t>
            </a:r>
            <a:r>
              <a:rPr lang="zh-CN" altLang="zh-CN" b="1" kern="100" dirty="0">
                <a:latin typeface="Times New Roman"/>
                <a:ea typeface="方正细黑一简体"/>
                <a:cs typeface="Times New Roman"/>
              </a:rPr>
              <a:t>　</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3854114660"/>
              </p:ext>
            </p:extLst>
          </p:nvPr>
        </p:nvGraphicFramePr>
        <p:xfrm>
          <a:off x="589692" y="1916832"/>
          <a:ext cx="10552112" cy="2787650"/>
        </p:xfrm>
        <a:graphic>
          <a:graphicData uri="http://schemas.openxmlformats.org/presentationml/2006/ole">
            <mc:AlternateContent xmlns:mc="http://schemas.openxmlformats.org/markup-compatibility/2006">
              <mc:Choice xmlns:v="urn:schemas-microsoft-com:vml" Requires="v">
                <p:oleObj spid="_x0000_s18444" name="文档" r:id="rId18" imgW="10552112" imgH="2788232" progId="Word.Document.12">
                  <p:embed/>
                </p:oleObj>
              </mc:Choice>
              <mc:Fallback>
                <p:oleObj name="文档" r:id="rId18" imgW="10552112" imgH="2788232" progId="Word.Document.12">
                  <p:embed/>
                  <p:pic>
                    <p:nvPicPr>
                      <p:cNvPr id="0" name=""/>
                      <p:cNvPicPr/>
                      <p:nvPr/>
                    </p:nvPicPr>
                    <p:blipFill>
                      <a:blip r:embed="rId19"/>
                      <a:stretch>
                        <a:fillRect/>
                      </a:stretch>
                    </p:blipFill>
                    <p:spPr>
                      <a:xfrm>
                        <a:off x="589692" y="1916832"/>
                        <a:ext cx="10552112" cy="2787650"/>
                      </a:xfrm>
                      <a:prstGeom prst="rect">
                        <a:avLst/>
                      </a:prstGeom>
                    </p:spPr>
                  </p:pic>
                </p:oleObj>
              </mc:Fallback>
            </mc:AlternateContent>
          </a:graphicData>
        </a:graphic>
      </p:graphicFrame>
    </p:spTree>
    <p:extLst>
      <p:ext uri="{BB962C8B-B14F-4D97-AF65-F5344CB8AC3E}">
        <p14:creationId xmlns:p14="http://schemas.microsoft.com/office/powerpoint/2010/main" val="9795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5"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620688"/>
            <a:ext cx="10975658" cy="5606081"/>
          </a:xfrm>
        </p:spPr>
        <p:txBody>
          <a:bodyPr>
            <a:normAutofit/>
          </a:bodyPr>
          <a:lstStyle/>
          <a:p>
            <a:pPr indent="713740" algn="just"/>
            <a:r>
              <a:rPr lang="en-US" altLang="zh-CN" b="1" kern="100" dirty="0">
                <a:latin typeface="Times New Roman"/>
                <a:ea typeface="方正细黑一简体"/>
                <a:cs typeface="Courier New"/>
              </a:rPr>
              <a:t>8.</a:t>
            </a:r>
            <a:r>
              <a:rPr lang="zh-CN" altLang="zh-CN" sz="1050" kern="100" dirty="0">
                <a:latin typeface="宋体"/>
                <a:cs typeface="Courier New"/>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药物生产车间需要严格控制室内温度范围，尽量保证较小的温度波动。如图是某监控温度波动的报警原理图，热敏电阻的阻值随温度的升高而减小，当报警器两端的电压变化量超出设定值时，报警器就会自动报警。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．温度升高，报警器两端电压减小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．温度降低，热敏电阻的热功率一定增大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．滑动变阻器取值大，报警器容易报警</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．滑动变阻器取值小，报警器容易报警</a:t>
            </a:r>
            <a:endParaRPr lang="zh-CN" altLang="zh-CN" sz="1050" kern="100" dirty="0">
              <a:latin typeface="宋体"/>
              <a:cs typeface="Courier New"/>
            </a:endParaRPr>
          </a:p>
          <a:p>
            <a:endParaRPr lang="zh-CN" altLang="en-US" dirty="0"/>
          </a:p>
        </p:txBody>
      </p:sp>
      <p:pic>
        <p:nvPicPr>
          <p:cNvPr id="6146" name="Picture 2" descr="F:\人教物理必修第三册（合版）\23XKCWLRJBS12-29.TIF"/>
          <p:cNvPicPr>
            <a:picLocks noChangeAspect="1" noChangeArrowheads="1"/>
          </p:cNvPicPr>
          <p:nvPr/>
        </p:nvPicPr>
        <p:blipFill>
          <a:blip r:embed="rId17" r:link="rId18" cstate="print">
            <a:extLst>
              <a:ext uri="{28A0092B-C50C-407E-A947-70E740481C1C}">
                <a14:useLocalDpi xmlns:a14="http://schemas.microsoft.com/office/drawing/2010/main" val="0"/>
              </a:ext>
            </a:extLst>
          </a:blip>
          <a:srcRect/>
          <a:stretch>
            <a:fillRect/>
          </a:stretch>
        </p:blipFill>
        <p:spPr bwMode="auto">
          <a:xfrm>
            <a:off x="8329835" y="2996952"/>
            <a:ext cx="2741815" cy="183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4174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93563" y="692696"/>
            <a:ext cx="11392484" cy="5976663"/>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温</a:t>
            </a:r>
            <a:r>
              <a:rPr lang="zh-CN" altLang="zh-CN" b="1" kern="100" dirty="0">
                <a:latin typeface="Times New Roman"/>
                <a:ea typeface="方正细黑一简体"/>
                <a:cs typeface="Times New Roman"/>
              </a:rPr>
              <a:t>度升高，热敏电阻的阻值减小，电路中总电阻减小，总电流增大，内电压增大，外电压减小，则报警器两端电压减小，故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正确；由于热敏电阻阻值与保护电阻和电源内阻的关系未知，无法判断热敏电阻的热功率变化，故</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错误；当滑动变阻器取值大些，若热敏电阻的阻值变化时，报警器两端的电压变化量不大，报警器不容易报警，反之滑动变阻器取值小，报警器容易报警，故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64725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548681"/>
            <a:ext cx="11392484" cy="5976663"/>
          </a:xfrm>
        </p:spPr>
        <p:txBody>
          <a:bodyPr/>
          <a:lstStyle/>
          <a:p>
            <a:pPr indent="713740" algn="just"/>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广东广州期末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如图是一个多用电表的简化电路图。</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为单刀多掷开关，通过操作开关，接线柱可以接通</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．当</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接</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时，测量的是电流，接</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时的量程小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．当</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接</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时，测量的是电阻，其中</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是红表笔</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．当</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接</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时，测量的电阻越大，指针偏角越大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．当</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接</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时，测量的是电压，接</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和接</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时的最大测量值之比为</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宋体"/>
                <a:cs typeface="宋体"/>
              </a:rPr>
              <a:t>∶</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4</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pic>
        <p:nvPicPr>
          <p:cNvPr id="7170" name="Picture 2" descr="23XKCWLRJBS12-30.TIF"/>
          <p:cNvPicPr>
            <a:picLocks noChangeAspect="1" noChangeArrowheads="1"/>
          </p:cNvPicPr>
          <p:nvPr/>
        </p:nvPicPr>
        <p:blipFill>
          <a:blip r:embed="rId17" r:link="rId18" cstate="print">
            <a:extLst>
              <a:ext uri="{28A0092B-C50C-407E-A947-70E740481C1C}">
                <a14:useLocalDpi xmlns:a14="http://schemas.microsoft.com/office/drawing/2010/main" val="0"/>
              </a:ext>
            </a:extLst>
          </a:blip>
          <a:srcRect/>
          <a:stretch>
            <a:fillRect/>
          </a:stretch>
        </p:blipFill>
        <p:spPr bwMode="auto">
          <a:xfrm>
            <a:off x="9265939" y="2276872"/>
            <a:ext cx="2455474" cy="19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620689"/>
            <a:ext cx="11392484" cy="5976663"/>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B</a:t>
            </a:r>
            <a:r>
              <a:rPr lang="zh-CN" altLang="zh-CN" b="1" kern="100" dirty="0">
                <a:latin typeface="Times New Roman"/>
                <a:ea typeface="方正细黑一简体"/>
                <a:cs typeface="Times New Roman"/>
              </a:rPr>
              <a:t>　</a:t>
            </a:r>
            <a:endParaRPr lang="en-US" altLang="zh-CN" b="1" kern="100" dirty="0" smtClean="0">
              <a:latin typeface="Times New Roman"/>
              <a:ea typeface="方正细黑一简体"/>
              <a:cs typeface="Times New Roman"/>
            </a:endParaRPr>
          </a:p>
          <a:p>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当</a:t>
            </a:r>
            <a:r>
              <a:rPr lang="en-US" altLang="zh-CN" b="1" kern="100" dirty="0">
                <a:latin typeface="Times New Roman"/>
                <a:ea typeface="方正细黑一简体"/>
              </a:rPr>
              <a:t>S</a:t>
            </a:r>
            <a:r>
              <a:rPr lang="zh-CN" altLang="zh-CN" b="1" kern="100" dirty="0">
                <a:latin typeface="Times New Roman"/>
                <a:ea typeface="方正细黑一简体"/>
                <a:cs typeface="Times New Roman"/>
              </a:rPr>
              <a:t>接</a:t>
            </a:r>
            <a:r>
              <a:rPr lang="en-US" altLang="zh-CN" b="1" kern="100" dirty="0">
                <a:latin typeface="Times New Roman"/>
                <a:ea typeface="方正细黑一简体"/>
              </a:rPr>
              <a:t>1</a:t>
            </a:r>
            <a:r>
              <a:rPr lang="zh-CN" altLang="zh-CN" b="1" kern="100" dirty="0">
                <a:latin typeface="Times New Roman"/>
                <a:ea typeface="方正细黑一简体"/>
                <a:cs typeface="Times New Roman"/>
              </a:rPr>
              <a:t>或</a:t>
            </a:r>
            <a:r>
              <a:rPr lang="en-US" altLang="zh-CN" b="1" kern="100" dirty="0">
                <a:latin typeface="Times New Roman"/>
                <a:ea typeface="方正细黑一简体"/>
              </a:rPr>
              <a:t>2</a:t>
            </a:r>
            <a:r>
              <a:rPr lang="zh-CN" altLang="zh-CN" b="1" kern="100" dirty="0">
                <a:latin typeface="Times New Roman"/>
                <a:ea typeface="方正细黑一简体"/>
                <a:cs typeface="Times New Roman"/>
              </a:rPr>
              <a:t>时，测量的是电流，接</a:t>
            </a:r>
            <a:r>
              <a:rPr lang="en-US" altLang="zh-CN" b="1" kern="100" dirty="0">
                <a:latin typeface="Times New Roman"/>
                <a:ea typeface="方正细黑一简体"/>
              </a:rPr>
              <a:t>1</a:t>
            </a:r>
            <a:r>
              <a:rPr lang="zh-CN" altLang="zh-CN" b="1" kern="100" dirty="0">
                <a:latin typeface="Times New Roman"/>
                <a:ea typeface="方正细黑一简体"/>
                <a:cs typeface="Times New Roman"/>
              </a:rPr>
              <a:t>时的量程大，因为与灵敏电流计并联的电阻</a:t>
            </a:r>
            <a:r>
              <a:rPr lang="en-US" altLang="zh-CN" b="1" i="1" kern="100" dirty="0">
                <a:latin typeface="Times New Roman"/>
                <a:ea typeface="方正细黑一简体"/>
              </a:rPr>
              <a:t>R</a:t>
            </a:r>
            <a:r>
              <a:rPr lang="zh-CN" altLang="zh-CN" b="1" kern="100" baseline="-25000" dirty="0">
                <a:latin typeface="Times New Roman"/>
                <a:ea typeface="方正细黑一简体"/>
                <a:cs typeface="Times New Roman"/>
              </a:rPr>
              <a:t>并</a:t>
            </a:r>
            <a:r>
              <a:rPr lang="zh-CN" altLang="zh-CN" b="1" kern="100" dirty="0">
                <a:latin typeface="Times New Roman"/>
                <a:ea typeface="方正细黑一简体"/>
                <a:cs typeface="Times New Roman"/>
              </a:rPr>
              <a:t>越小，通过</a:t>
            </a:r>
            <a:r>
              <a:rPr lang="en-US" altLang="zh-CN" b="1" i="1" kern="100" dirty="0">
                <a:latin typeface="Times New Roman"/>
                <a:ea typeface="方正细黑一简体"/>
              </a:rPr>
              <a:t>R</a:t>
            </a:r>
            <a:r>
              <a:rPr lang="zh-CN" altLang="zh-CN" b="1" kern="100" baseline="-25000" dirty="0">
                <a:latin typeface="Times New Roman"/>
                <a:ea typeface="方正细黑一简体"/>
                <a:cs typeface="Times New Roman"/>
              </a:rPr>
              <a:t>并</a:t>
            </a:r>
            <a:r>
              <a:rPr lang="zh-CN" altLang="zh-CN" b="1" kern="100" dirty="0">
                <a:latin typeface="Times New Roman"/>
                <a:ea typeface="方正细黑一简体"/>
                <a:cs typeface="Times New Roman"/>
              </a:rPr>
              <a:t>的电流越大，总电流越大，量程越大，</a:t>
            </a:r>
            <a:r>
              <a:rPr lang="en-US" altLang="zh-CN" b="1" kern="100" dirty="0">
                <a:latin typeface="Times New Roman"/>
                <a:ea typeface="方正细黑一简体"/>
              </a:rPr>
              <a:t>A</a:t>
            </a:r>
            <a:r>
              <a:rPr lang="zh-CN" altLang="zh-CN" b="1" kern="100" dirty="0">
                <a:latin typeface="Times New Roman"/>
                <a:ea typeface="方正细黑一简体"/>
                <a:cs typeface="Times New Roman"/>
              </a:rPr>
              <a:t>错误；当</a:t>
            </a:r>
            <a:r>
              <a:rPr lang="en-US" altLang="zh-CN" b="1" kern="100" dirty="0">
                <a:latin typeface="Times New Roman"/>
                <a:ea typeface="方正细黑一简体"/>
              </a:rPr>
              <a:t>S</a:t>
            </a:r>
            <a:r>
              <a:rPr lang="zh-CN" altLang="zh-CN" b="1" kern="100" dirty="0">
                <a:latin typeface="Times New Roman"/>
                <a:ea typeface="方正细黑一简体"/>
                <a:cs typeface="Times New Roman"/>
              </a:rPr>
              <a:t>接</a:t>
            </a:r>
            <a:r>
              <a:rPr lang="en-US" altLang="zh-CN" b="1" kern="100" dirty="0">
                <a:latin typeface="Times New Roman"/>
                <a:ea typeface="方正细黑一简体"/>
              </a:rPr>
              <a:t>3</a:t>
            </a:r>
            <a:r>
              <a:rPr lang="zh-CN" altLang="zh-CN" b="1" kern="100" dirty="0">
                <a:latin typeface="Times New Roman"/>
                <a:ea typeface="方正细黑一简体"/>
                <a:cs typeface="Times New Roman"/>
              </a:rPr>
              <a:t>时，测量的是电阻，电流一定从红表笔流入电表，所以其中</a:t>
            </a:r>
            <a:r>
              <a:rPr lang="en-US" altLang="zh-CN" b="1" i="1" kern="100" dirty="0">
                <a:latin typeface="Times New Roman"/>
                <a:ea typeface="方正细黑一简体"/>
              </a:rPr>
              <a:t>A</a:t>
            </a:r>
            <a:r>
              <a:rPr lang="zh-CN" altLang="zh-CN" b="1" kern="100" dirty="0">
                <a:latin typeface="Times New Roman"/>
                <a:ea typeface="方正细黑一简体"/>
                <a:cs typeface="Times New Roman"/>
              </a:rPr>
              <a:t>是红表笔，</a:t>
            </a:r>
            <a:r>
              <a:rPr lang="en-US" altLang="zh-CN" b="1" kern="100" dirty="0">
                <a:latin typeface="Times New Roman"/>
                <a:ea typeface="方正细黑一简体"/>
              </a:rPr>
              <a:t>B</a:t>
            </a:r>
            <a:r>
              <a:rPr lang="zh-CN" altLang="zh-CN" b="1" kern="100" dirty="0">
                <a:latin typeface="Times New Roman"/>
                <a:ea typeface="方正细黑一简体"/>
                <a:cs typeface="Times New Roman"/>
              </a:rPr>
              <a:t>正确；当</a:t>
            </a:r>
            <a:r>
              <a:rPr lang="en-US" altLang="zh-CN" b="1" kern="100" dirty="0">
                <a:latin typeface="Times New Roman"/>
                <a:ea typeface="方正细黑一简体"/>
              </a:rPr>
              <a:t>S</a:t>
            </a:r>
            <a:r>
              <a:rPr lang="zh-CN" altLang="zh-CN" b="1" kern="100" dirty="0">
                <a:latin typeface="Times New Roman"/>
                <a:ea typeface="方正细黑一简体"/>
                <a:cs typeface="Times New Roman"/>
              </a:rPr>
              <a:t>接</a:t>
            </a:r>
            <a:r>
              <a:rPr lang="en-US" altLang="zh-CN" b="1" kern="100" dirty="0">
                <a:latin typeface="Times New Roman"/>
                <a:ea typeface="方正细黑一简体"/>
              </a:rPr>
              <a:t>3</a:t>
            </a:r>
            <a:r>
              <a:rPr lang="zh-CN" altLang="zh-CN" b="1" kern="100" dirty="0">
                <a:latin typeface="Times New Roman"/>
                <a:ea typeface="方正细黑一简体"/>
                <a:cs typeface="Times New Roman"/>
              </a:rPr>
              <a:t>时，测量的电阻越大，回路电流越小，指针偏角越小，</a:t>
            </a:r>
            <a:r>
              <a:rPr lang="en-US" altLang="zh-CN" b="1" kern="100" dirty="0">
                <a:latin typeface="Times New Roman"/>
                <a:ea typeface="方正细黑一简体"/>
              </a:rPr>
              <a:t>C</a:t>
            </a:r>
            <a:r>
              <a:rPr lang="zh-CN" altLang="zh-CN" b="1" kern="100" dirty="0">
                <a:latin typeface="Times New Roman"/>
                <a:ea typeface="方正细黑一简体"/>
                <a:cs typeface="Times New Roman"/>
              </a:rPr>
              <a:t>错误；当</a:t>
            </a:r>
            <a:r>
              <a:rPr lang="en-US" altLang="zh-CN" b="1" kern="100" dirty="0">
                <a:latin typeface="Times New Roman"/>
                <a:ea typeface="方正细黑一简体"/>
              </a:rPr>
              <a:t>S</a:t>
            </a:r>
            <a:r>
              <a:rPr lang="zh-CN" altLang="zh-CN" b="1" kern="100" dirty="0">
                <a:latin typeface="Times New Roman"/>
                <a:ea typeface="方正细黑一简体"/>
                <a:cs typeface="Times New Roman"/>
              </a:rPr>
              <a:t>分别接</a:t>
            </a:r>
            <a:r>
              <a:rPr lang="en-US" altLang="zh-CN" b="1" kern="100" dirty="0">
                <a:latin typeface="Times New Roman"/>
                <a:ea typeface="方正细黑一简体"/>
              </a:rPr>
              <a:t>4</a:t>
            </a:r>
            <a:r>
              <a:rPr lang="zh-CN" altLang="zh-CN" b="1" kern="100" dirty="0">
                <a:latin typeface="Times New Roman"/>
                <a:ea typeface="方正细黑一简体"/>
                <a:cs typeface="Times New Roman"/>
              </a:rPr>
              <a:t>和</a:t>
            </a:r>
            <a:r>
              <a:rPr lang="en-US" altLang="zh-CN" b="1" kern="100" dirty="0">
                <a:latin typeface="Times New Roman"/>
                <a:ea typeface="方正细黑一简体"/>
              </a:rPr>
              <a:t>5</a:t>
            </a:r>
            <a:r>
              <a:rPr lang="zh-CN" altLang="zh-CN" b="1" kern="100" dirty="0">
                <a:latin typeface="Times New Roman"/>
                <a:ea typeface="方正细黑一简体"/>
                <a:cs typeface="Times New Roman"/>
              </a:rPr>
              <a:t>时，电流表与电阻串联，测量的是电压，设虚线框内电流表</a:t>
            </a:r>
            <a:r>
              <a:rPr lang="en-US" altLang="zh-CN" b="1" kern="100" dirty="0" smtClean="0">
                <a:latin typeface="Times New Roman"/>
                <a:ea typeface="方正细黑一简体"/>
              </a:rPr>
              <a:t>A</a:t>
            </a:r>
            <a:r>
              <a:rPr lang="en-US" altLang="zh-CN" b="1" kern="100" baseline="-25000" dirty="0" smtClean="0">
                <a:latin typeface="Times New Roman"/>
                <a:ea typeface="方正细黑一简体"/>
              </a:rPr>
              <a:t>2</a:t>
            </a:r>
            <a:r>
              <a:rPr lang="zh-CN" altLang="zh-CN" b="1" kern="100" dirty="0">
                <a:latin typeface="Times New Roman"/>
                <a:ea typeface="方正细黑一简体"/>
                <a:cs typeface="Times New Roman"/>
              </a:rPr>
              <a:t>的量程为</a:t>
            </a:r>
            <a:r>
              <a:rPr lang="en-US" altLang="zh-CN" b="1" i="1" kern="100" dirty="0">
                <a:latin typeface="Times New Roman"/>
                <a:ea typeface="方正细黑一简体"/>
              </a:rPr>
              <a:t>I</a:t>
            </a:r>
            <a:r>
              <a:rPr lang="en-US" altLang="zh-CN" b="1" kern="100" baseline="-25000" dirty="0">
                <a:latin typeface="Times New Roman"/>
                <a:ea typeface="方正细黑一简体"/>
              </a:rPr>
              <a:t>2</a:t>
            </a:r>
            <a:r>
              <a:rPr lang="zh-CN" altLang="zh-CN" b="1" kern="100" dirty="0">
                <a:latin typeface="Times New Roman"/>
                <a:ea typeface="方正细黑一简体"/>
                <a:cs typeface="Times New Roman"/>
              </a:rPr>
              <a:t>，该电流表</a:t>
            </a:r>
            <a:r>
              <a:rPr lang="en-US" altLang="zh-CN" b="1" kern="100" dirty="0" smtClean="0">
                <a:latin typeface="Times New Roman"/>
                <a:ea typeface="方正细黑一简体"/>
              </a:rPr>
              <a:t>A</a:t>
            </a:r>
            <a:r>
              <a:rPr lang="en-US" altLang="zh-CN" b="1" kern="100" baseline="-25000" dirty="0" smtClean="0">
                <a:latin typeface="Times New Roman"/>
                <a:ea typeface="方正细黑一简体"/>
              </a:rPr>
              <a:t>2</a:t>
            </a:r>
            <a:r>
              <a:rPr lang="zh-CN" altLang="zh-CN" b="1" kern="100" dirty="0">
                <a:latin typeface="Times New Roman"/>
                <a:ea typeface="方正细黑一简体"/>
                <a:cs typeface="Times New Roman"/>
              </a:rPr>
              <a:t>内阻为</a:t>
            </a:r>
            <a:r>
              <a:rPr lang="en-US" altLang="zh-CN" b="1" i="1" kern="100" dirty="0">
                <a:latin typeface="Times New Roman"/>
                <a:ea typeface="方正细黑一简体"/>
              </a:rPr>
              <a:t>R</a:t>
            </a:r>
            <a:r>
              <a:rPr lang="en-US" altLang="zh-CN" b="1" kern="100" baseline="-25000" dirty="0">
                <a:latin typeface="Times New Roman"/>
                <a:ea typeface="方正细黑一简体"/>
              </a:rPr>
              <a:t>A2</a:t>
            </a:r>
            <a:r>
              <a:rPr lang="zh-CN" altLang="zh-CN" b="1" kern="100" dirty="0">
                <a:latin typeface="Times New Roman"/>
                <a:ea typeface="方正细黑一简体"/>
                <a:cs typeface="Times New Roman"/>
              </a:rPr>
              <a:t>，</a:t>
            </a:r>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40471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5"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6"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7"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02029400"/>
              </p:ext>
            </p:extLst>
          </p:nvPr>
        </p:nvGraphicFramePr>
        <p:xfrm>
          <a:off x="815975" y="1976438"/>
          <a:ext cx="10461625" cy="2870200"/>
        </p:xfrm>
        <a:graphic>
          <a:graphicData uri="http://schemas.openxmlformats.org/presentationml/2006/ole">
            <mc:AlternateContent xmlns:mc="http://schemas.openxmlformats.org/markup-compatibility/2006">
              <mc:Choice xmlns:v="urn:schemas-microsoft-com:vml" Requires="v">
                <p:oleObj spid="_x0000_s22539" name="文档" r:id="rId18" imgW="10552112" imgH="2909365" progId="Word.Document.12">
                  <p:embed/>
                </p:oleObj>
              </mc:Choice>
              <mc:Fallback>
                <p:oleObj name="文档" r:id="rId18" imgW="10552112" imgH="2909365" progId="Word.Document.12">
                  <p:embed/>
                  <p:pic>
                    <p:nvPicPr>
                      <p:cNvPr id="0" name=""/>
                      <p:cNvPicPr/>
                      <p:nvPr/>
                    </p:nvPicPr>
                    <p:blipFill>
                      <a:blip r:embed="rId19"/>
                      <a:stretch>
                        <a:fillRect/>
                      </a:stretch>
                    </p:blipFill>
                    <p:spPr>
                      <a:xfrm>
                        <a:off x="815975" y="1976438"/>
                        <a:ext cx="10461625" cy="2870200"/>
                      </a:xfrm>
                      <a:prstGeom prst="rect">
                        <a:avLst/>
                      </a:prstGeom>
                    </p:spPr>
                  </p:pic>
                </p:oleObj>
              </mc:Fallback>
            </mc:AlternateContent>
          </a:graphicData>
        </a:graphic>
      </p:graphicFrame>
    </p:spTree>
    <p:extLst>
      <p:ext uri="{BB962C8B-B14F-4D97-AF65-F5344CB8AC3E}">
        <p14:creationId xmlns:p14="http://schemas.microsoft.com/office/powerpoint/2010/main" val="24383225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908720"/>
            <a:ext cx="11392484" cy="5256584"/>
          </a:xfrm>
        </p:spPr>
        <p:txBody>
          <a:bodyPr/>
          <a:lstStyle/>
          <a:p>
            <a:pPr indent="713740" algn="just"/>
            <a:r>
              <a:rPr lang="en-US" altLang="zh-CN" b="1" kern="100" dirty="0">
                <a:latin typeface="Times New Roman"/>
                <a:ea typeface="方正细黑一简体"/>
                <a:cs typeface="Courier New"/>
              </a:rPr>
              <a:t>10.</a:t>
            </a:r>
            <a:r>
              <a:rPr lang="zh-CN" altLang="zh-CN" sz="1050" kern="100" dirty="0">
                <a:latin typeface="宋体"/>
                <a:cs typeface="Courier New"/>
              </a:rPr>
              <a:t> </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四川乐山期末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如图电源电动势为</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、内阻为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，滑动变阻器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从左向右滑动时，下列说法正确的是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．电容器</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上的电荷量变大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．灯</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变暗</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两端的电压变化量的绝对值大于</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两端的电压变化量的绝对值</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．内电阻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消耗的功率变大</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pic>
        <p:nvPicPr>
          <p:cNvPr id="19458" name="Picture 2" descr="F:\人教物理必修第三册（合版）\23XKCWLRJBS12-33.TIF"/>
          <p:cNvPicPr>
            <a:picLocks noChangeAspect="1" noChangeArrowheads="1"/>
          </p:cNvPicPr>
          <p:nvPr/>
        </p:nvPicPr>
        <p:blipFill>
          <a:blip r:embed="rId17" r:link="rId18" cstate="print">
            <a:extLst>
              <a:ext uri="{28A0092B-C50C-407E-A947-70E740481C1C}">
                <a14:useLocalDpi xmlns:a14="http://schemas.microsoft.com/office/drawing/2010/main" val="0"/>
              </a:ext>
            </a:extLst>
          </a:blip>
          <a:srcRect/>
          <a:stretch>
            <a:fillRect/>
          </a:stretch>
        </p:blipFill>
        <p:spPr bwMode="auto">
          <a:xfrm>
            <a:off x="9265939" y="1772816"/>
            <a:ext cx="2194843" cy="184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332656"/>
            <a:ext cx="11392484" cy="5976663"/>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C</a:t>
            </a:r>
            <a:r>
              <a:rPr lang="zh-CN" altLang="zh-CN" b="1" kern="100" dirty="0">
                <a:latin typeface="Times New Roman"/>
                <a:ea typeface="方正细黑一简体"/>
                <a:cs typeface="Times New Roman"/>
              </a:rPr>
              <a:t>　</a:t>
            </a:r>
            <a:endParaRPr lang="en-US" altLang="zh-CN" b="1" kern="100" dirty="0" smtClean="0">
              <a:latin typeface="Times New Roman"/>
              <a:ea typeface="方正细黑一简体"/>
              <a:cs typeface="Times New Roman"/>
            </a:endParaRPr>
          </a:p>
          <a:p>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当滑动变阻器</a:t>
            </a:r>
            <a:r>
              <a:rPr lang="en-US" altLang="zh-CN" b="1" i="1" kern="100" dirty="0">
                <a:latin typeface="Times New Roman"/>
                <a:ea typeface="方正细黑一简体"/>
              </a:rPr>
              <a:t>R</a:t>
            </a:r>
            <a:r>
              <a:rPr lang="en-US" altLang="zh-CN" b="1" kern="100" baseline="-25000" dirty="0">
                <a:latin typeface="Times New Roman"/>
                <a:ea typeface="方正细黑一简体"/>
              </a:rPr>
              <a:t>2</a:t>
            </a:r>
            <a:r>
              <a:rPr lang="zh-CN" altLang="zh-CN" b="1" kern="100" dirty="0">
                <a:latin typeface="Times New Roman"/>
                <a:ea typeface="方正细黑一简体"/>
                <a:cs typeface="Times New Roman"/>
              </a:rPr>
              <a:t>的滑片</a:t>
            </a:r>
            <a:r>
              <a:rPr lang="en-US" altLang="zh-CN" b="1" i="1" kern="100" dirty="0">
                <a:latin typeface="Times New Roman"/>
                <a:ea typeface="方正细黑一简体"/>
              </a:rPr>
              <a:t>P</a:t>
            </a:r>
            <a:r>
              <a:rPr lang="zh-CN" altLang="zh-CN" b="1" kern="100" dirty="0">
                <a:latin typeface="Times New Roman"/>
                <a:ea typeface="方正细黑一简体"/>
                <a:cs typeface="Times New Roman"/>
              </a:rPr>
              <a:t>从左向右滑动时，滑动变阻器接入电路中的电阻增大，外电路总电阻增大，根据闭合电路的欧姆定律可知干路电流减小，即流过电源的电流减小，因此内电压减小，路端电压增大，而</a:t>
            </a:r>
            <a:r>
              <a:rPr lang="en-US" altLang="zh-CN" b="1" i="1" kern="100" dirty="0">
                <a:latin typeface="Times New Roman"/>
                <a:ea typeface="方正细黑一简体"/>
              </a:rPr>
              <a:t>R</a:t>
            </a:r>
            <a:r>
              <a:rPr lang="en-US" altLang="zh-CN" b="1" kern="100" baseline="-25000" dirty="0">
                <a:latin typeface="Times New Roman"/>
                <a:ea typeface="方正细黑一简体"/>
              </a:rPr>
              <a:t>3</a:t>
            </a:r>
            <a:r>
              <a:rPr lang="zh-CN" altLang="zh-CN" b="1" kern="100" dirty="0">
                <a:latin typeface="Times New Roman"/>
                <a:ea typeface="方正细黑一简体"/>
                <a:cs typeface="Times New Roman"/>
              </a:rPr>
              <a:t>两端的电压等于路端电压，即</a:t>
            </a:r>
            <a:r>
              <a:rPr lang="en-US" altLang="zh-CN" b="1" i="1" kern="100" dirty="0">
                <a:latin typeface="Times New Roman"/>
                <a:ea typeface="方正细黑一简体"/>
              </a:rPr>
              <a:t>R</a:t>
            </a:r>
            <a:r>
              <a:rPr lang="en-US" altLang="zh-CN" b="1" kern="100" baseline="-25000" dirty="0">
                <a:latin typeface="Times New Roman"/>
                <a:ea typeface="方正细黑一简体"/>
              </a:rPr>
              <a:t>3</a:t>
            </a:r>
            <a:r>
              <a:rPr lang="zh-CN" altLang="zh-CN" b="1" kern="100" dirty="0">
                <a:latin typeface="Times New Roman"/>
                <a:ea typeface="方正细黑一简体"/>
                <a:cs typeface="Times New Roman"/>
              </a:rPr>
              <a:t>两端的电压增大，流过</a:t>
            </a:r>
            <a:r>
              <a:rPr lang="en-US" altLang="zh-CN" b="1" i="1" kern="100" dirty="0">
                <a:latin typeface="Times New Roman"/>
                <a:ea typeface="方正细黑一简体"/>
              </a:rPr>
              <a:t>R</a:t>
            </a:r>
            <a:r>
              <a:rPr lang="en-US" altLang="zh-CN" b="1" kern="100" baseline="-25000" dirty="0">
                <a:latin typeface="Times New Roman"/>
                <a:ea typeface="方正细黑一简体"/>
              </a:rPr>
              <a:t>3</a:t>
            </a:r>
            <a:r>
              <a:rPr lang="zh-CN" altLang="zh-CN" b="1" kern="100" dirty="0">
                <a:latin typeface="Times New Roman"/>
                <a:ea typeface="方正细黑一简体"/>
                <a:cs typeface="Times New Roman"/>
              </a:rPr>
              <a:t>的电流增大，而总电流减小，可知流过</a:t>
            </a:r>
            <a:r>
              <a:rPr lang="en-US" altLang="zh-CN" b="1" i="1" kern="100" dirty="0">
                <a:latin typeface="Times New Roman"/>
                <a:ea typeface="方正细黑一简体"/>
              </a:rPr>
              <a:t>R</a:t>
            </a:r>
            <a:r>
              <a:rPr lang="en-US" altLang="zh-CN" b="1" kern="100" baseline="-25000" dirty="0">
                <a:latin typeface="Times New Roman"/>
                <a:ea typeface="方正细黑一简体"/>
              </a:rPr>
              <a:t>1</a:t>
            </a:r>
            <a:r>
              <a:rPr lang="zh-CN" altLang="zh-CN" b="1" kern="100" dirty="0">
                <a:latin typeface="Times New Roman"/>
                <a:ea typeface="方正细黑一简体"/>
                <a:cs typeface="Times New Roman"/>
              </a:rPr>
              <a:t>的电流一定减小，则</a:t>
            </a:r>
            <a:r>
              <a:rPr lang="en-US" altLang="zh-CN" b="1" i="1" kern="100" dirty="0">
                <a:latin typeface="Times New Roman"/>
                <a:ea typeface="方正细黑一简体"/>
              </a:rPr>
              <a:t>R</a:t>
            </a:r>
            <a:r>
              <a:rPr lang="en-US" altLang="zh-CN" b="1" kern="100" baseline="-25000" dirty="0">
                <a:latin typeface="Times New Roman"/>
                <a:ea typeface="方正细黑一简体"/>
              </a:rPr>
              <a:t>1</a:t>
            </a:r>
            <a:r>
              <a:rPr lang="zh-CN" altLang="zh-CN" b="1" kern="100" dirty="0">
                <a:latin typeface="Times New Roman"/>
                <a:ea typeface="方正细黑一简体"/>
                <a:cs typeface="Times New Roman"/>
              </a:rPr>
              <a:t>两端的电压一定减小，电容器两端的电压等于</a:t>
            </a:r>
            <a:r>
              <a:rPr lang="en-US" altLang="zh-CN" b="1" i="1" kern="100" dirty="0">
                <a:latin typeface="Times New Roman"/>
                <a:ea typeface="方正细黑一简体"/>
              </a:rPr>
              <a:t>R</a:t>
            </a:r>
            <a:r>
              <a:rPr lang="en-US" altLang="zh-CN" b="1" kern="100" baseline="-25000" dirty="0">
                <a:latin typeface="Times New Roman"/>
                <a:ea typeface="方正细黑一简体"/>
              </a:rPr>
              <a:t>1</a:t>
            </a:r>
            <a:r>
              <a:rPr lang="zh-CN" altLang="zh-CN" b="1" kern="100" dirty="0">
                <a:latin typeface="Times New Roman"/>
                <a:ea typeface="方正细黑一简体"/>
                <a:cs typeface="Times New Roman"/>
              </a:rPr>
              <a:t>两端的电压</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因此电容器两端的</a:t>
            </a:r>
            <a:r>
              <a:rPr lang="zh-CN" altLang="zh-CN" b="1" kern="100" dirty="0" smtClean="0">
                <a:latin typeface="Times New Roman"/>
                <a:ea typeface="方正细黑一简体"/>
                <a:cs typeface="Times New Roman"/>
              </a:rPr>
              <a:t>电</a:t>
            </a:r>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40471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5"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6"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7"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3660967166"/>
              </p:ext>
            </p:extLst>
          </p:nvPr>
        </p:nvGraphicFramePr>
        <p:xfrm>
          <a:off x="820738" y="857250"/>
          <a:ext cx="10552112" cy="5143500"/>
        </p:xfrm>
        <a:graphic>
          <a:graphicData uri="http://schemas.openxmlformats.org/presentationml/2006/ole">
            <mc:AlternateContent xmlns:mc="http://schemas.openxmlformats.org/markup-compatibility/2006">
              <mc:Choice xmlns:v="urn:schemas-microsoft-com:vml" Requires="v">
                <p:oleObj spid="_x0000_s21515" name="文档" r:id="rId18" imgW="10552112" imgH="5143484" progId="Word.Document.12">
                  <p:embed/>
                </p:oleObj>
              </mc:Choice>
              <mc:Fallback>
                <p:oleObj name="文档" r:id="rId18" imgW="10552112" imgH="5143484" progId="Word.Document.12">
                  <p:embed/>
                  <p:pic>
                    <p:nvPicPr>
                      <p:cNvPr id="0" name=""/>
                      <p:cNvPicPr/>
                      <p:nvPr/>
                    </p:nvPicPr>
                    <p:blipFill>
                      <a:blip r:embed="rId19"/>
                      <a:stretch>
                        <a:fillRect/>
                      </a:stretch>
                    </p:blipFill>
                    <p:spPr>
                      <a:xfrm>
                        <a:off x="820738" y="857250"/>
                        <a:ext cx="10552112" cy="5143500"/>
                      </a:xfrm>
                      <a:prstGeom prst="rect">
                        <a:avLst/>
                      </a:prstGeom>
                    </p:spPr>
                  </p:pic>
                </p:oleObj>
              </mc:Fallback>
            </mc:AlternateContent>
          </a:graphicData>
        </a:graphic>
      </p:graphicFrame>
    </p:spTree>
    <p:extLst>
      <p:ext uri="{BB962C8B-B14F-4D97-AF65-F5344CB8AC3E}">
        <p14:creationId xmlns:p14="http://schemas.microsoft.com/office/powerpoint/2010/main" val="21649565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332656"/>
            <a:ext cx="11392484" cy="5976663"/>
          </a:xfrm>
        </p:spPr>
        <p:txBody>
          <a:bodyPr/>
          <a:lstStyle/>
          <a:p>
            <a:pPr indent="713740" algn="just"/>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山西朔州期中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在如图所示的电路中，干电池、开关和额定电压为</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的灯泡组成串联电路。当闭合开关时，发现灯泡不发光。在闭合开关的情况下，某同学用多用电表直流电压挡进行检测。检测结果如下表所示，已知电路仅有一处故障，由此作出的判断中正确的是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478875896"/>
              </p:ext>
            </p:extLst>
          </p:nvPr>
        </p:nvGraphicFramePr>
        <p:xfrm>
          <a:off x="907237" y="3861048"/>
          <a:ext cx="6552728" cy="1920240"/>
        </p:xfrm>
        <a:graphic>
          <a:graphicData uri="http://schemas.openxmlformats.org/drawingml/2006/table">
            <a:tbl>
              <a:tblPr/>
              <a:tblGrid>
                <a:gridCol w="1584176"/>
                <a:gridCol w="1080120"/>
                <a:gridCol w="1152128"/>
                <a:gridCol w="1080120"/>
                <a:gridCol w="1656184"/>
              </a:tblGrid>
              <a:tr h="0">
                <a:tc>
                  <a:txBody>
                    <a:bodyPr/>
                    <a:lstStyle/>
                    <a:p>
                      <a:pPr algn="ctr">
                        <a:lnSpc>
                          <a:spcPct val="150000"/>
                        </a:lnSpc>
                        <a:spcAft>
                          <a:spcPts val="0"/>
                        </a:spcAft>
                      </a:pPr>
                      <a:r>
                        <a:rPr lang="zh-CN" sz="2800" b="1" kern="100" dirty="0">
                          <a:effectLst/>
                          <a:latin typeface="Times New Roman"/>
                          <a:ea typeface="方正细黑一简体"/>
                          <a:cs typeface="Times New Roman"/>
                        </a:rPr>
                        <a:t>测试点</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b="1" i="1" kern="100" dirty="0">
                          <a:effectLst/>
                          <a:latin typeface="Times New Roman"/>
                          <a:ea typeface="方正细黑一简体"/>
                          <a:cs typeface="Courier New"/>
                        </a:rPr>
                        <a:t>A</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B</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b="1" i="1" kern="100" dirty="0">
                          <a:effectLst/>
                          <a:latin typeface="Times New Roman"/>
                          <a:ea typeface="方正细黑一简体"/>
                          <a:cs typeface="Courier New"/>
                        </a:rPr>
                        <a:t>C</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F</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b="1" i="1" kern="100" dirty="0">
                          <a:effectLst/>
                          <a:latin typeface="Times New Roman"/>
                          <a:ea typeface="方正细黑一简体"/>
                          <a:cs typeface="Courier New"/>
                        </a:rPr>
                        <a:t>D</a:t>
                      </a:r>
                      <a:r>
                        <a:rPr lang="zh-CN" sz="2800" b="1" kern="100" dirty="0">
                          <a:effectLst/>
                          <a:latin typeface="Times New Roman"/>
                          <a:ea typeface="方正细黑一简体"/>
                          <a:cs typeface="Times New Roman"/>
                        </a:rPr>
                        <a:t>、</a:t>
                      </a:r>
                      <a:r>
                        <a:rPr lang="en-US" sz="2800" b="1" i="1" kern="100" dirty="0">
                          <a:effectLst/>
                          <a:latin typeface="Times New Roman"/>
                          <a:ea typeface="方正细黑一简体"/>
                          <a:cs typeface="Courier New"/>
                        </a:rPr>
                        <a:t>F</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b="1" i="1" kern="100">
                          <a:effectLst/>
                          <a:latin typeface="Times New Roman"/>
                          <a:ea typeface="方正细黑一简体"/>
                          <a:cs typeface="Courier New"/>
                        </a:rPr>
                        <a:t>C</a:t>
                      </a:r>
                      <a:r>
                        <a:rPr lang="zh-CN" sz="2800" b="1" kern="100">
                          <a:effectLst/>
                          <a:latin typeface="Times New Roman"/>
                          <a:ea typeface="方正细黑一简体"/>
                          <a:cs typeface="Times New Roman"/>
                        </a:rPr>
                        <a:t>、</a:t>
                      </a:r>
                      <a:r>
                        <a:rPr lang="en-US" sz="2800" b="1" i="1" kern="100">
                          <a:effectLst/>
                          <a:latin typeface="Times New Roman"/>
                          <a:ea typeface="方正细黑一简体"/>
                          <a:cs typeface="Courier New"/>
                        </a:rPr>
                        <a:t>D</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pPr>
                      <a:r>
                        <a:rPr lang="zh-CN" sz="2800" b="1" kern="100">
                          <a:effectLst/>
                          <a:latin typeface="Times New Roman"/>
                          <a:ea typeface="方正细黑一简体"/>
                          <a:cs typeface="Times New Roman"/>
                        </a:rPr>
                        <a:t>多用表示数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1.5 V</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1.5 V</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b="1" kern="100" dirty="0">
                          <a:effectLst/>
                          <a:latin typeface="Times New Roman"/>
                          <a:ea typeface="方正细黑一简体"/>
                          <a:cs typeface="Courier New"/>
                        </a:rPr>
                        <a:t>0</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800" b="1" kern="100" dirty="0">
                          <a:effectLst/>
                          <a:latin typeface="Times New Roman"/>
                          <a:ea typeface="方正细黑一简体"/>
                          <a:cs typeface="Courier New"/>
                        </a:rPr>
                        <a:t>1.5 V</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481" name="Picture 1" descr="F:\人教物理必修第三册（合版）\23XKCWLRJBS12-34.TIF"/>
          <p:cNvPicPr>
            <a:picLocks noChangeAspect="1" noChangeArrowheads="1"/>
          </p:cNvPicPr>
          <p:nvPr/>
        </p:nvPicPr>
        <p:blipFill>
          <a:blip r:embed="rId17" r:link="rId18" cstate="print">
            <a:extLst>
              <a:ext uri="{28A0092B-C50C-407E-A947-70E740481C1C}">
                <a14:useLocalDpi xmlns:a14="http://schemas.microsoft.com/office/drawing/2010/main" val="0"/>
              </a:ext>
            </a:extLst>
          </a:blip>
          <a:srcRect/>
          <a:stretch>
            <a:fillRect/>
          </a:stretch>
        </p:blipFill>
        <p:spPr bwMode="auto">
          <a:xfrm>
            <a:off x="7969795" y="3861048"/>
            <a:ext cx="3484626" cy="20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620689"/>
            <a:ext cx="11392484" cy="5976663"/>
          </a:xfrm>
        </p:spPr>
        <p:txBody>
          <a:bodyPr/>
          <a:lstStyle/>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间导线断路</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间导线断路</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．灯泡断路</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．开关断路</a:t>
            </a:r>
            <a:endParaRPr lang="zh-CN" altLang="zh-CN" sz="1050" kern="100" dirty="0">
              <a:latin typeface="宋体"/>
              <a:cs typeface="Courier New"/>
            </a:endParaRPr>
          </a:p>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若</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间导线断路，</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间电压应该为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间电压也为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间导线断路，</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间电压应为</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间电压应该为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，故</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错误；灯泡断路，</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间电压应为</a:t>
            </a:r>
            <a:r>
              <a:rPr lang="en-US" altLang="zh-CN" b="1" kern="100" dirty="0">
                <a:latin typeface="Times New Roman"/>
                <a:ea typeface="方正细黑一简体"/>
                <a:cs typeface="Courier New"/>
              </a:rPr>
              <a:t>1.5 V</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间电压应该为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错误；开关断路，测试点间的电压与数据表中电压相对应，故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40471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620688"/>
            <a:ext cx="11392484" cy="5760640"/>
          </a:xfrm>
        </p:spPr>
        <p:txBody>
          <a:bodyPr/>
          <a:lstStyle/>
          <a:p>
            <a:pPr indent="713740" algn="just"/>
            <a:r>
              <a:rPr lang="en-US" altLang="zh-CN" b="1" kern="100" dirty="0">
                <a:latin typeface="Times New Roman"/>
                <a:ea typeface="方正细黑一简体"/>
                <a:cs typeface="Courier New"/>
              </a:rPr>
              <a:t>12.</a:t>
            </a:r>
            <a:r>
              <a:rPr lang="zh-CN" altLang="zh-CN" sz="1050" kern="100" dirty="0">
                <a:latin typeface="宋体"/>
                <a:cs typeface="Courier New"/>
              </a:rPr>
              <a:t> </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山东聊城期末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在如图所示电路中，电源电动势为</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，内阻为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为定值电阻，电流表、电压表均为理想电表，现使</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阻值增大，则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．电压表读数变大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．电流表读数变大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两端的电压升高</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．流过</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的电流减小</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pic>
        <p:nvPicPr>
          <p:cNvPr id="23554" name="Picture 2" descr="F:\人教物理必修第三册（合版）\23XKCWLRJBS12-35.TIF"/>
          <p:cNvPicPr>
            <a:picLocks noChangeAspect="1" noChangeArrowheads="1"/>
          </p:cNvPicPr>
          <p:nvPr/>
        </p:nvPicPr>
        <p:blipFill>
          <a:blip r:embed="rId17" r:link="rId18" cstate="print">
            <a:extLst>
              <a:ext uri="{28A0092B-C50C-407E-A947-70E740481C1C}">
                <a14:useLocalDpi xmlns:a14="http://schemas.microsoft.com/office/drawing/2010/main" val="0"/>
              </a:ext>
            </a:extLst>
          </a:blip>
          <a:srcRect/>
          <a:stretch>
            <a:fillRect/>
          </a:stretch>
        </p:blipFill>
        <p:spPr bwMode="auto">
          <a:xfrm>
            <a:off x="6660438" y="3045311"/>
            <a:ext cx="3581851" cy="178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548681"/>
            <a:ext cx="11392484" cy="5976663"/>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由</a:t>
            </a:r>
            <a:r>
              <a:rPr lang="zh-CN" altLang="zh-CN" b="1" kern="100" dirty="0">
                <a:latin typeface="Times New Roman"/>
                <a:ea typeface="方正细黑一简体"/>
                <a:cs typeface="Times New Roman"/>
              </a:rPr>
              <a:t>题图可知，</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与</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并联，再与</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串联，当</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阻值增大时，电路中总阻值增大，由闭合电路的欧姆定律可知，电路中总电流减小，故电流表读数减小，故</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错误；内电压减小，由</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Ir</a:t>
            </a:r>
            <a:r>
              <a:rPr lang="zh-CN" altLang="zh-CN" b="1" kern="100" dirty="0">
                <a:latin typeface="Times New Roman"/>
                <a:ea typeface="方正细黑一简体"/>
                <a:cs typeface="Times New Roman"/>
              </a:rPr>
              <a:t>可知，路端电压增大，电压表读数增大，故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正确；因总电流减小，故</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两端的电压降低，故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错误；因内电压以及</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两端的电压降低，故并联部分电压增大，</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中电流增大，故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40471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476673"/>
            <a:ext cx="11392484" cy="5976663"/>
          </a:xfrm>
        </p:spPr>
        <p:txBody>
          <a:bodyPr/>
          <a:lstStyle/>
          <a:p>
            <a:pPr indent="713740" algn="just"/>
            <a:r>
              <a:rPr lang="en-US" altLang="zh-CN" b="1" kern="100" dirty="0">
                <a:latin typeface="Times New Roman"/>
                <a:ea typeface="方正细黑一简体"/>
                <a:cs typeface="Courier New"/>
              </a:rPr>
              <a:t>13.</a:t>
            </a:r>
            <a:r>
              <a:rPr lang="zh-CN" altLang="zh-CN" sz="1050" kern="100" dirty="0">
                <a:latin typeface="宋体"/>
                <a:cs typeface="Courier New"/>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在如图所示的电路中，</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为电源，其内阻为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为小灯泡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其灯丝电阻可视为不变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为定值电阻</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为光敏电阻，其阻值大小随所受照射光强度的增大而减小，</a:t>
            </a:r>
            <a:r>
              <a:rPr lang="en-US" altLang="zh-CN" b="1" kern="100" dirty="0">
                <a:latin typeface="Times New Roman"/>
                <a:ea typeface="方正细黑一简体"/>
                <a:cs typeface="Courier New"/>
              </a:rPr>
              <a:t>V</a:t>
            </a:r>
            <a:r>
              <a:rPr lang="zh-CN" altLang="zh-CN" b="1" kern="100" dirty="0">
                <a:latin typeface="Times New Roman"/>
                <a:ea typeface="方正细黑一简体"/>
                <a:cs typeface="Times New Roman"/>
              </a:rPr>
              <a:t>为理想电压表。若将照射</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的光的强度减弱，则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．电压表的示数变小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．电源输出功率变大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．通过</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的电流变大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．小灯泡变亮</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pic>
        <p:nvPicPr>
          <p:cNvPr id="24578" name="Picture 2" descr="F:\人教物理必修第三册（合版）\23XKCWLRJBS12-37.TIF"/>
          <p:cNvPicPr>
            <a:picLocks noChangeAspect="1" noChangeArrowheads="1"/>
          </p:cNvPicPr>
          <p:nvPr/>
        </p:nvPicPr>
        <p:blipFill>
          <a:blip r:embed="rId17" r:link="rId18">
            <a:extLst>
              <a:ext uri="{28A0092B-C50C-407E-A947-70E740481C1C}">
                <a14:useLocalDpi xmlns:a14="http://schemas.microsoft.com/office/drawing/2010/main" val="0"/>
              </a:ext>
            </a:extLst>
          </a:blip>
          <a:srcRect/>
          <a:stretch>
            <a:fillRect/>
          </a:stretch>
        </p:blipFill>
        <p:spPr bwMode="auto">
          <a:xfrm>
            <a:off x="6961683" y="2924944"/>
            <a:ext cx="3234470" cy="2400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1632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692696"/>
            <a:ext cx="11392484" cy="4464496"/>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将</a:t>
            </a:r>
            <a:r>
              <a:rPr lang="zh-CN" altLang="zh-CN" b="1" kern="100" dirty="0">
                <a:latin typeface="Times New Roman"/>
                <a:ea typeface="方正细黑一简体"/>
                <a:cs typeface="Times New Roman"/>
              </a:rPr>
              <a:t>照射</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的光的强度减弱，则</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阻值增大，根据串反并同可知，与它串联的电压表示数减小，与它并联的</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的电流变大，与它串联的小灯泡变暗，故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正确；因为</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阻值增大，电路中总电阻增大，根据电源输出功率特点可知，电源输出功率减小，故</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40471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476673"/>
            <a:ext cx="11392484" cy="5976663"/>
          </a:xfrm>
        </p:spPr>
        <p:txBody>
          <a:bodyPr>
            <a:normAutofit/>
          </a:bodyPr>
          <a:lstStyle/>
          <a:p>
            <a:pPr indent="713740" algn="just"/>
            <a:r>
              <a:rPr lang="en-US" altLang="zh-CN" b="1" kern="100" dirty="0">
                <a:latin typeface="Times New Roman"/>
                <a:ea typeface="方正细黑一简体"/>
                <a:cs typeface="Courier New"/>
              </a:rPr>
              <a:t>14.</a:t>
            </a:r>
            <a:r>
              <a:rPr lang="zh-CN" altLang="zh-CN" sz="1050" kern="100" dirty="0">
                <a:latin typeface="宋体"/>
                <a:cs typeface="Courier New"/>
              </a:rPr>
              <a:t> </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如图所示，在竖直放置的平行板电容器的金属板内侧表面系一绝缘细线，细线下端系一带电小球，带电小球静止时绝缘细线与金属板的夹角为</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为定值电阻，</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为滑动变阻器，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为电阻箱。闭合开关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，电流表和电压表的示数分别为</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和</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。已知电源电动势</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和内阻</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一定，电表均为理想电表。下列说法正确的有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5"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6"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7"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8"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29"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6"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3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pic>
        <p:nvPicPr>
          <p:cNvPr id="25602" name="Picture 2" descr="F:\人教物理必修第三册（合版）\22RJWL3+264.TIF"/>
          <p:cNvPicPr>
            <a:picLocks noChangeAspect="1" noChangeArrowheads="1"/>
          </p:cNvPicPr>
          <p:nvPr/>
        </p:nvPicPr>
        <p:blipFill>
          <a:blip r:embed="rId17" r:link="rId18" cstate="print">
            <a:extLst>
              <a:ext uri="{28A0092B-C50C-407E-A947-70E740481C1C}">
                <a14:useLocalDpi xmlns:a14="http://schemas.microsoft.com/office/drawing/2010/main" val="0"/>
              </a:ext>
            </a:extLst>
          </a:blip>
          <a:srcRect/>
          <a:stretch>
            <a:fillRect/>
          </a:stretch>
        </p:blipFill>
        <p:spPr bwMode="auto">
          <a:xfrm>
            <a:off x="4623665" y="3952342"/>
            <a:ext cx="2697649" cy="2544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49706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620688"/>
            <a:ext cx="11392484" cy="4248472"/>
          </a:xfrm>
        </p:spPr>
        <p:txBody>
          <a:bodyPr/>
          <a:lstStyle/>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．小球带负电</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．将</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的滑片向左移动，角</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变小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．调节</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使其阻值减小，</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与</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的比值变小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．调节</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使其阻值减小，</a:t>
            </a:r>
            <a:r>
              <a:rPr lang="en-US" altLang="zh-CN" b="1" i="1" kern="100" dirty="0">
                <a:latin typeface="Times New Roman"/>
                <a:ea typeface="方正细黑一简体"/>
                <a:cs typeface="Courier New"/>
              </a:rPr>
              <a:t>U</a:t>
            </a:r>
            <a:r>
              <a:rPr lang="zh-CN" altLang="zh-CN" b="1" kern="100" dirty="0">
                <a:latin typeface="Times New Roman"/>
                <a:ea typeface="方正细黑一简体"/>
                <a:cs typeface="Times New Roman"/>
              </a:rPr>
              <a:t>的变化量的绝对值与</a:t>
            </a:r>
            <a:r>
              <a:rPr lang="en-US" altLang="zh-CN" b="1" i="1" kern="100" dirty="0">
                <a:latin typeface="Times New Roman"/>
                <a:ea typeface="方正细黑一简体"/>
                <a:cs typeface="Courier New"/>
              </a:rPr>
              <a:t>I</a:t>
            </a:r>
            <a:r>
              <a:rPr lang="zh-CN" altLang="zh-CN" b="1" kern="100" dirty="0">
                <a:latin typeface="Times New Roman"/>
                <a:ea typeface="方正细黑一简体"/>
                <a:cs typeface="Times New Roman"/>
              </a:rPr>
              <a:t>的变化量的绝对值的比值不变</a:t>
            </a:r>
            <a:endParaRPr lang="zh-CN" altLang="zh-CN" sz="1050" kern="100" dirty="0">
              <a:latin typeface="宋体"/>
              <a:cs typeface="Courier New"/>
            </a:endParaRPr>
          </a:p>
          <a:p>
            <a:endParaRPr lang="zh-CN" altLang="en-US" dirty="0"/>
          </a:p>
        </p:txBody>
      </p:sp>
      <p:sp>
        <p:nvSpPr>
          <p:cNvPr id="36"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37"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38"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9"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40"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41"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42"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43"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44"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45"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46"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47"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48"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49"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5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72479256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37"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38"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9"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40"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41"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42"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43"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44"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45"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46"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47"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48" name="Rectangle 21">
            <a:hlinkClick r:id="rId15"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49" name="Rectangle 21">
            <a:hlinkClick r:id="rId16"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50" name="Rectangle 21">
            <a:hlinkClick r:id="rId17"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 name="内容占位符 1"/>
          <p:cNvSpPr>
            <a:spLocks noGrp="1"/>
          </p:cNvSpPr>
          <p:nvPr>
            <p:ph idx="1"/>
          </p:nvPr>
        </p:nvSpPr>
        <p:spPr>
          <a:xfrm>
            <a:off x="581804" y="415205"/>
            <a:ext cx="10975658" cy="4525963"/>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ACD</a:t>
            </a:r>
            <a:r>
              <a:rPr lang="zh-CN" altLang="zh-CN" b="1" kern="100" dirty="0">
                <a:latin typeface="Times New Roman"/>
                <a:ea typeface="方正细黑一简体"/>
                <a:cs typeface="Times New Roman"/>
              </a:rPr>
              <a:t>　</a:t>
            </a:r>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842347158"/>
              </p:ext>
            </p:extLst>
          </p:nvPr>
        </p:nvGraphicFramePr>
        <p:xfrm>
          <a:off x="624979" y="1124744"/>
          <a:ext cx="10552112" cy="5449888"/>
        </p:xfrm>
        <a:graphic>
          <a:graphicData uri="http://schemas.openxmlformats.org/presentationml/2006/ole">
            <mc:AlternateContent xmlns:mc="http://schemas.openxmlformats.org/markup-compatibility/2006">
              <mc:Choice xmlns:v="urn:schemas-microsoft-com:vml" Requires="v">
                <p:oleObj spid="_x0000_s27660" name="文档" r:id="rId18" imgW="10552112" imgH="5450643" progId="Word.Document.12">
                  <p:embed/>
                </p:oleObj>
              </mc:Choice>
              <mc:Fallback>
                <p:oleObj name="文档" r:id="rId18" imgW="10552112" imgH="5450643" progId="Word.Document.12">
                  <p:embed/>
                  <p:pic>
                    <p:nvPicPr>
                      <p:cNvPr id="0" name=""/>
                      <p:cNvPicPr/>
                      <p:nvPr/>
                    </p:nvPicPr>
                    <p:blipFill>
                      <a:blip r:embed="rId19"/>
                      <a:stretch>
                        <a:fillRect/>
                      </a:stretch>
                    </p:blipFill>
                    <p:spPr>
                      <a:xfrm>
                        <a:off x="624979" y="1124744"/>
                        <a:ext cx="10552112" cy="5449888"/>
                      </a:xfrm>
                      <a:prstGeom prst="rect">
                        <a:avLst/>
                      </a:prstGeom>
                    </p:spPr>
                  </p:pic>
                </p:oleObj>
              </mc:Fallback>
            </mc:AlternateContent>
          </a:graphicData>
        </a:graphic>
      </p:graphicFrame>
    </p:spTree>
    <p:extLst>
      <p:ext uri="{BB962C8B-B14F-4D97-AF65-F5344CB8AC3E}">
        <p14:creationId xmlns:p14="http://schemas.microsoft.com/office/powerpoint/2010/main" val="173703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1124744"/>
            <a:ext cx="11392484" cy="5256584"/>
          </a:xfrm>
        </p:spPr>
        <p:txBody>
          <a:bodyPr/>
          <a:lstStyle/>
          <a:p>
            <a:pPr indent="713740" algn="just"/>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．热水器中，常用热敏电阻实现温度控制。如图是一学习小组设计的模拟电路，</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为加热电阻丝，</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为正温度系数的热敏电阻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温度越高电阻越大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为电容器。</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闭合后，当温度升高时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．电容器</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的带电荷量增大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．灯泡</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变暗</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．电容器</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两板间的电场强度减小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消耗的功率增大</a:t>
            </a:r>
            <a:endParaRPr lang="zh-CN" altLang="zh-CN" sz="1050" kern="100" dirty="0">
              <a:latin typeface="宋体"/>
              <a:cs typeface="Courier New"/>
            </a:endParaRPr>
          </a:p>
          <a:p>
            <a:endParaRPr lang="zh-CN" altLang="en-US" dirty="0"/>
          </a:p>
        </p:txBody>
      </p:sp>
      <p:sp>
        <p:nvSpPr>
          <p:cNvPr id="36"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37"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38"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9"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40"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41"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42"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43" name="Rectangle 21">
            <a:hlinkClick r:id="rId9"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44" name="Rectangle 21">
            <a:hlinkClick r:id="rId10"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45" name="Rectangle 21">
            <a:hlinkClick r:id="rId11"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46" name="Rectangle 21">
            <a:hlinkClick r:id="rId12"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47" name="Rectangle 21">
            <a:hlinkClick r:id="rId13"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48" name="Rectangle 21">
            <a:hlinkClick r:id="rId14"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49" name="Rectangle 21">
            <a:hlinkClick r:id="rId15"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50" name="Rectangle 21">
            <a:hlinkClick r:id="rId16"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pic>
        <p:nvPicPr>
          <p:cNvPr id="26626" name="Picture 2" descr="23XKCWLRJBS12-39.TIF"/>
          <p:cNvPicPr>
            <a:picLocks noChangeAspect="1" noChangeArrowheads="1"/>
          </p:cNvPicPr>
          <p:nvPr/>
        </p:nvPicPr>
        <p:blipFill>
          <a:blip r:embed="rId17" r:link="rId18" cstate="print">
            <a:extLst>
              <a:ext uri="{28A0092B-C50C-407E-A947-70E740481C1C}">
                <a14:useLocalDpi xmlns:a14="http://schemas.microsoft.com/office/drawing/2010/main" val="0"/>
              </a:ext>
            </a:extLst>
          </a:blip>
          <a:srcRect/>
          <a:stretch>
            <a:fillRect/>
          </a:stretch>
        </p:blipFill>
        <p:spPr bwMode="auto">
          <a:xfrm>
            <a:off x="7681763" y="3702672"/>
            <a:ext cx="3703394" cy="199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79256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476673"/>
            <a:ext cx="11392484" cy="5976663"/>
          </a:xfrm>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A</a:t>
            </a:r>
            <a:r>
              <a:rPr lang="zh-CN" altLang="zh-CN" b="1" kern="100" dirty="0">
                <a:latin typeface="Times New Roman"/>
                <a:ea typeface="方正细黑一简体"/>
                <a:cs typeface="Times New Roman"/>
              </a:rPr>
              <a:t>　</a:t>
            </a:r>
            <a:endParaRPr lang="zh-CN" altLang="en-US" dirty="0"/>
          </a:p>
        </p:txBody>
      </p:sp>
      <p:sp>
        <p:nvSpPr>
          <p:cNvPr id="36"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37"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38"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9"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40"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41"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42"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43"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44"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45"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46"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47"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48" name="Rectangle 21">
            <a:hlinkClick r:id="rId15"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49" name="Rectangle 21">
            <a:hlinkClick r:id="rId16"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50" name="Rectangle 21">
            <a:hlinkClick r:id="rId17"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3226854925"/>
              </p:ext>
            </p:extLst>
          </p:nvPr>
        </p:nvGraphicFramePr>
        <p:xfrm>
          <a:off x="1128652" y="1268760"/>
          <a:ext cx="10552112" cy="3373437"/>
        </p:xfrm>
        <a:graphic>
          <a:graphicData uri="http://schemas.openxmlformats.org/presentationml/2006/ole">
            <mc:AlternateContent xmlns:mc="http://schemas.openxmlformats.org/markup-compatibility/2006">
              <mc:Choice xmlns:v="urn:schemas-microsoft-com:vml" Requires="v">
                <p:oleObj spid="_x0000_s28683" name="文档" r:id="rId18" imgW="10552112" imgH="3372989" progId="Word.Document.12">
                  <p:embed/>
                </p:oleObj>
              </mc:Choice>
              <mc:Fallback>
                <p:oleObj name="文档" r:id="rId18" imgW="10552112" imgH="3372989" progId="Word.Document.12">
                  <p:embed/>
                  <p:pic>
                    <p:nvPicPr>
                      <p:cNvPr id="0" name=""/>
                      <p:cNvPicPr/>
                      <p:nvPr/>
                    </p:nvPicPr>
                    <p:blipFill>
                      <a:blip r:embed="rId19"/>
                      <a:stretch>
                        <a:fillRect/>
                      </a:stretch>
                    </p:blipFill>
                    <p:spPr>
                      <a:xfrm>
                        <a:off x="1128652" y="1268760"/>
                        <a:ext cx="10552112" cy="3373437"/>
                      </a:xfrm>
                      <a:prstGeom prst="rect">
                        <a:avLst/>
                      </a:prstGeom>
                    </p:spPr>
                  </p:pic>
                </p:oleObj>
              </mc:Fallback>
            </mc:AlternateContent>
          </a:graphicData>
        </a:graphic>
      </p:graphicFrame>
    </p:spTree>
    <p:extLst>
      <p:ext uri="{BB962C8B-B14F-4D97-AF65-F5344CB8AC3E}">
        <p14:creationId xmlns:p14="http://schemas.microsoft.com/office/powerpoint/2010/main" val="372479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21">
            <a:hlinkClick r:id="rId3"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37" name="Rectangle 21">
            <a:hlinkClick r:id="rId4"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38" name="Rectangle 21">
            <a:hlinkClick r:id="rId5"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9" name="Rectangle 21">
            <a:hlinkClick r:id="rId6"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40" name="Rectangle 21">
            <a:hlinkClick r:id="rId7"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41" name="Rectangle 21">
            <a:hlinkClick r:id="rId8"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42" name="Rectangle 21">
            <a:hlinkClick r:id="rId9"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43" name="Rectangle 21">
            <a:hlinkClick r:id="rId10" action="ppaction://hlinksldjump"/>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44" name="Rectangle 21">
            <a:hlinkClick r:id="rId11" action="ppaction://hlinksldjump"/>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45" name="Rectangle 21">
            <a:hlinkClick r:id="rId12" action="ppaction://hlinksldjump"/>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46" name="Rectangle 21">
            <a:hlinkClick r:id="rId13" action="ppaction://hlinksldjump"/>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47" name="Rectangle 21">
            <a:hlinkClick r:id="rId14" action="ppaction://hlinksldjump"/>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48" name="Rectangle 21">
            <a:hlinkClick r:id="rId15" action="ppaction://hlinksldjump"/>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49" name="Rectangle 21">
            <a:hlinkClick r:id="rId16" action="ppaction://hlinksldjump"/>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50" name="Rectangle 21">
            <a:hlinkClick r:id="rId17" action="ppaction://hlinksldjump"/>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858175072"/>
              </p:ext>
            </p:extLst>
          </p:nvPr>
        </p:nvGraphicFramePr>
        <p:xfrm>
          <a:off x="815975" y="1700213"/>
          <a:ext cx="10461625" cy="3422650"/>
        </p:xfrm>
        <a:graphic>
          <a:graphicData uri="http://schemas.openxmlformats.org/presentationml/2006/ole">
            <mc:AlternateContent xmlns:mc="http://schemas.openxmlformats.org/markup-compatibility/2006">
              <mc:Choice xmlns:v="urn:schemas-microsoft-com:vml" Requires="v">
                <p:oleObj spid="_x0000_s29707" name="文档" r:id="rId18" imgW="10552112" imgH="3465642" progId="Word.Document.12">
                  <p:embed/>
                </p:oleObj>
              </mc:Choice>
              <mc:Fallback>
                <p:oleObj name="文档" r:id="rId18" imgW="10552112" imgH="3465642" progId="Word.Document.12">
                  <p:embed/>
                  <p:pic>
                    <p:nvPicPr>
                      <p:cNvPr id="0" name=""/>
                      <p:cNvPicPr/>
                      <p:nvPr/>
                    </p:nvPicPr>
                    <p:blipFill>
                      <a:blip r:embed="rId19"/>
                      <a:stretch>
                        <a:fillRect/>
                      </a:stretch>
                    </p:blipFill>
                    <p:spPr>
                      <a:xfrm>
                        <a:off x="815975" y="1700213"/>
                        <a:ext cx="10461625" cy="3422650"/>
                      </a:xfrm>
                      <a:prstGeom prst="rect">
                        <a:avLst/>
                      </a:prstGeom>
                    </p:spPr>
                  </p:pic>
                </p:oleObj>
              </mc:Fallback>
            </mc:AlternateContent>
          </a:graphicData>
        </a:graphic>
      </p:graphicFrame>
    </p:spTree>
    <p:extLst>
      <p:ext uri="{BB962C8B-B14F-4D97-AF65-F5344CB8AC3E}">
        <p14:creationId xmlns:p14="http://schemas.microsoft.com/office/powerpoint/2010/main" val="151946167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a:xfrm>
            <a:off x="0" y="2120253"/>
            <a:ext cx="12192000" cy="2820692"/>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3" name="平行四边形 202"/>
          <p:cNvSpPr/>
          <p:nvPr/>
        </p:nvSpPr>
        <p:spPr>
          <a:xfrm>
            <a:off x="1094713" y="1949476"/>
            <a:ext cx="3058658" cy="399404"/>
          </a:xfrm>
          <a:prstGeom prst="parallelogram">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4" name="任意多边形 203"/>
          <p:cNvSpPr/>
          <p:nvPr/>
        </p:nvSpPr>
        <p:spPr>
          <a:xfrm>
            <a:off x="9362328"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5" name="任意多边形 204"/>
          <p:cNvSpPr/>
          <p:nvPr/>
        </p:nvSpPr>
        <p:spPr>
          <a:xfrm>
            <a:off x="9784960"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6" name="任意多边形 205"/>
          <p:cNvSpPr/>
          <p:nvPr/>
        </p:nvSpPr>
        <p:spPr>
          <a:xfrm>
            <a:off x="10207593"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7" name="任意多边形 206"/>
          <p:cNvSpPr/>
          <p:nvPr/>
        </p:nvSpPr>
        <p:spPr>
          <a:xfrm>
            <a:off x="10630227"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8" name="任意多边形 207"/>
          <p:cNvSpPr/>
          <p:nvPr/>
        </p:nvSpPr>
        <p:spPr>
          <a:xfrm>
            <a:off x="9208610"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9" name="任意多边形 208"/>
          <p:cNvSpPr/>
          <p:nvPr/>
        </p:nvSpPr>
        <p:spPr>
          <a:xfrm>
            <a:off x="90970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0" name="任意多边形 209"/>
          <p:cNvSpPr/>
          <p:nvPr/>
        </p:nvSpPr>
        <p:spPr>
          <a:xfrm>
            <a:off x="89854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1" name="任意多边形 210"/>
          <p:cNvSpPr/>
          <p:nvPr/>
        </p:nvSpPr>
        <p:spPr>
          <a:xfrm>
            <a:off x="88738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2" name="任意多边形 211"/>
          <p:cNvSpPr/>
          <p:nvPr/>
        </p:nvSpPr>
        <p:spPr>
          <a:xfrm>
            <a:off x="87622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3" name="任意多边形 212"/>
          <p:cNvSpPr/>
          <p:nvPr/>
        </p:nvSpPr>
        <p:spPr>
          <a:xfrm>
            <a:off x="86506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4" name="任意多边形 213"/>
          <p:cNvSpPr/>
          <p:nvPr/>
        </p:nvSpPr>
        <p:spPr>
          <a:xfrm>
            <a:off x="85391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5" name="任意多边形 214"/>
          <p:cNvSpPr/>
          <p:nvPr/>
        </p:nvSpPr>
        <p:spPr>
          <a:xfrm>
            <a:off x="84275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6" name="任意多边形 215"/>
          <p:cNvSpPr/>
          <p:nvPr/>
        </p:nvSpPr>
        <p:spPr>
          <a:xfrm>
            <a:off x="83159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7" name="任意多边形 216"/>
          <p:cNvSpPr/>
          <p:nvPr/>
        </p:nvSpPr>
        <p:spPr>
          <a:xfrm>
            <a:off x="82043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8" name="任意多边形 217"/>
          <p:cNvSpPr/>
          <p:nvPr/>
        </p:nvSpPr>
        <p:spPr>
          <a:xfrm>
            <a:off x="809276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9" name="任意多边形 218"/>
          <p:cNvSpPr/>
          <p:nvPr/>
        </p:nvSpPr>
        <p:spPr>
          <a:xfrm>
            <a:off x="798117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0" name="任意多边形 219"/>
          <p:cNvSpPr/>
          <p:nvPr/>
        </p:nvSpPr>
        <p:spPr>
          <a:xfrm>
            <a:off x="786959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1" name="任意多边形 220"/>
          <p:cNvSpPr/>
          <p:nvPr/>
        </p:nvSpPr>
        <p:spPr>
          <a:xfrm>
            <a:off x="775800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2" name="任意多边形 221"/>
          <p:cNvSpPr/>
          <p:nvPr/>
        </p:nvSpPr>
        <p:spPr>
          <a:xfrm>
            <a:off x="764642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3" name="任意多边形 222"/>
          <p:cNvSpPr/>
          <p:nvPr/>
        </p:nvSpPr>
        <p:spPr>
          <a:xfrm>
            <a:off x="753483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4" name="任意多边形 223"/>
          <p:cNvSpPr/>
          <p:nvPr/>
        </p:nvSpPr>
        <p:spPr>
          <a:xfrm>
            <a:off x="742325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5" name="任意多边形 224"/>
          <p:cNvSpPr/>
          <p:nvPr/>
        </p:nvSpPr>
        <p:spPr>
          <a:xfrm>
            <a:off x="731166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6" name="任意多边形 225"/>
          <p:cNvSpPr/>
          <p:nvPr/>
        </p:nvSpPr>
        <p:spPr>
          <a:xfrm>
            <a:off x="720008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7" name="任意多边形 226"/>
          <p:cNvSpPr/>
          <p:nvPr/>
        </p:nvSpPr>
        <p:spPr>
          <a:xfrm>
            <a:off x="708849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8" name="任意多边形 227"/>
          <p:cNvSpPr/>
          <p:nvPr/>
        </p:nvSpPr>
        <p:spPr>
          <a:xfrm>
            <a:off x="697691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9" name="任意多边形 228"/>
          <p:cNvSpPr/>
          <p:nvPr/>
        </p:nvSpPr>
        <p:spPr>
          <a:xfrm>
            <a:off x="68653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0" name="任意多边形 229"/>
          <p:cNvSpPr/>
          <p:nvPr/>
        </p:nvSpPr>
        <p:spPr>
          <a:xfrm>
            <a:off x="67537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1" name="任意多边形 230"/>
          <p:cNvSpPr/>
          <p:nvPr/>
        </p:nvSpPr>
        <p:spPr>
          <a:xfrm>
            <a:off x="66421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2" name="任意多边形 231"/>
          <p:cNvSpPr/>
          <p:nvPr/>
        </p:nvSpPr>
        <p:spPr>
          <a:xfrm>
            <a:off x="65305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3" name="任意多边形 232"/>
          <p:cNvSpPr/>
          <p:nvPr/>
        </p:nvSpPr>
        <p:spPr>
          <a:xfrm>
            <a:off x="64189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4" name="任意多边形 233"/>
          <p:cNvSpPr/>
          <p:nvPr/>
        </p:nvSpPr>
        <p:spPr>
          <a:xfrm>
            <a:off x="63074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5" name="任意多边形 234"/>
          <p:cNvSpPr/>
          <p:nvPr/>
        </p:nvSpPr>
        <p:spPr>
          <a:xfrm>
            <a:off x="61958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6" name="任意多边形 235"/>
          <p:cNvSpPr/>
          <p:nvPr/>
        </p:nvSpPr>
        <p:spPr>
          <a:xfrm>
            <a:off x="60842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7" name="任意多边形 236"/>
          <p:cNvSpPr/>
          <p:nvPr/>
        </p:nvSpPr>
        <p:spPr>
          <a:xfrm>
            <a:off x="59726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nvGrpSpPr>
          <p:cNvPr id="238" name="组合 237"/>
          <p:cNvGrpSpPr/>
          <p:nvPr/>
        </p:nvGrpSpPr>
        <p:grpSpPr>
          <a:xfrm>
            <a:off x="43309" y="1787405"/>
            <a:ext cx="1106331" cy="254302"/>
            <a:chOff x="-115731" y="1766100"/>
            <a:chExt cx="1106331" cy="254302"/>
          </a:xfrm>
          <a:solidFill>
            <a:schemeClr val="accent1">
              <a:lumMod val="20000"/>
              <a:lumOff val="80000"/>
            </a:schemeClr>
          </a:solidFill>
        </p:grpSpPr>
        <p:sp>
          <p:nvSpPr>
            <p:cNvPr id="239" name="任意多边形 238"/>
            <p:cNvSpPr/>
            <p:nvPr/>
          </p:nvSpPr>
          <p:spPr>
            <a:xfrm>
              <a:off x="35922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0" name="任意多边形 239"/>
            <p:cNvSpPr/>
            <p:nvPr/>
          </p:nvSpPr>
          <p:spPr>
            <a:xfrm>
              <a:off x="29985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1" name="任意多边形 240"/>
            <p:cNvSpPr/>
            <p:nvPr/>
          </p:nvSpPr>
          <p:spPr>
            <a:xfrm>
              <a:off x="24048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2" name="任意多边形 241"/>
            <p:cNvSpPr/>
            <p:nvPr/>
          </p:nvSpPr>
          <p:spPr>
            <a:xfrm>
              <a:off x="18111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3" name="任意多边形 242"/>
            <p:cNvSpPr/>
            <p:nvPr/>
          </p:nvSpPr>
          <p:spPr>
            <a:xfrm>
              <a:off x="12174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4" name="任意多边形 243"/>
            <p:cNvSpPr/>
            <p:nvPr/>
          </p:nvSpPr>
          <p:spPr>
            <a:xfrm>
              <a:off x="6237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5" name="任意多边形 244"/>
            <p:cNvSpPr/>
            <p:nvPr/>
          </p:nvSpPr>
          <p:spPr>
            <a:xfrm>
              <a:off x="300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6" name="任意多边形 245"/>
            <p:cNvSpPr/>
            <p:nvPr/>
          </p:nvSpPr>
          <p:spPr>
            <a:xfrm>
              <a:off x="-5636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7" name="任意多边形 246"/>
            <p:cNvSpPr/>
            <p:nvPr/>
          </p:nvSpPr>
          <p:spPr>
            <a:xfrm>
              <a:off x="-11573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8" name="任意多边形 247"/>
            <p:cNvSpPr/>
            <p:nvPr/>
          </p:nvSpPr>
          <p:spPr>
            <a:xfrm>
              <a:off x="89353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9" name="任意多边形 248"/>
            <p:cNvSpPr/>
            <p:nvPr/>
          </p:nvSpPr>
          <p:spPr>
            <a:xfrm>
              <a:off x="83417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0" name="任意多边形 249"/>
            <p:cNvSpPr/>
            <p:nvPr/>
          </p:nvSpPr>
          <p:spPr>
            <a:xfrm>
              <a:off x="77480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1" name="任意多边形 250"/>
            <p:cNvSpPr/>
            <p:nvPr/>
          </p:nvSpPr>
          <p:spPr>
            <a:xfrm>
              <a:off x="71543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2" name="任意多边形 251"/>
            <p:cNvSpPr/>
            <p:nvPr/>
          </p:nvSpPr>
          <p:spPr>
            <a:xfrm>
              <a:off x="65606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3" name="任意多边形 252"/>
            <p:cNvSpPr/>
            <p:nvPr/>
          </p:nvSpPr>
          <p:spPr>
            <a:xfrm>
              <a:off x="59669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4" name="任意多边形 253"/>
            <p:cNvSpPr/>
            <p:nvPr/>
          </p:nvSpPr>
          <p:spPr>
            <a:xfrm>
              <a:off x="53732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5" name="任意多边形 254"/>
            <p:cNvSpPr/>
            <p:nvPr/>
          </p:nvSpPr>
          <p:spPr>
            <a:xfrm>
              <a:off x="477959"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6" name="任意多边形 255"/>
            <p:cNvSpPr/>
            <p:nvPr/>
          </p:nvSpPr>
          <p:spPr>
            <a:xfrm>
              <a:off x="418590"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sp>
        <p:nvSpPr>
          <p:cNvPr id="257" name="矩形 256"/>
          <p:cNvSpPr/>
          <p:nvPr/>
        </p:nvSpPr>
        <p:spPr>
          <a:xfrm>
            <a:off x="799154" y="2685545"/>
            <a:ext cx="8779581" cy="1292662"/>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schemeClr val="bg1">
                    <a:lumMod val="95000"/>
                  </a:schemeClr>
                </a:solidFill>
                <a:latin typeface="微软雅黑" pitchFamily="34" charset="-122"/>
                <a:ea typeface="微软雅黑" pitchFamily="34" charset="-122"/>
              </a:rPr>
              <a:t>本课结束</a:t>
            </a:r>
          </a:p>
        </p:txBody>
      </p:sp>
      <p:sp>
        <p:nvSpPr>
          <p:cNvPr id="258" name="矩形 257"/>
          <p:cNvSpPr/>
          <p:nvPr/>
        </p:nvSpPr>
        <p:spPr>
          <a:xfrm>
            <a:off x="3669971" y="4149080"/>
            <a:ext cx="6100024" cy="507831"/>
          </a:xfrm>
          <a:prstGeom prst="rect">
            <a:avLst/>
          </a:prstGeom>
          <a:ln>
            <a:noFill/>
          </a:ln>
        </p:spPr>
        <p:txBody>
          <a:bodyPr wrap="square">
            <a:spAutoFit/>
            <a:scene3d>
              <a:camera prst="orthographicFront"/>
              <a:lightRig rig="threePt" dir="t"/>
            </a:scene3d>
            <a:sp3d contourW="12700"/>
          </a:bodyPr>
          <a:lstStyle/>
          <a:p>
            <a:pPr lvl="0" defTabSz="1218565"/>
            <a:r>
              <a:rPr lang="zh-CN" altLang="en-US" sz="2400" b="1" dirty="0">
                <a:solidFill>
                  <a:prstClr val="white"/>
                </a:solidFill>
                <a:latin typeface="微软雅黑" pitchFamily="34" charset="-122"/>
                <a:ea typeface="微软雅黑" pitchFamily="34" charset="-122"/>
              </a:rPr>
              <a:t>更多精彩内容请登录：</a:t>
            </a:r>
            <a:r>
              <a:rPr lang="en-US" altLang="zh-CN" sz="2700" b="1" dirty="0" smtClean="0">
                <a:solidFill>
                  <a:prstClr val="white"/>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prstClr val="white"/>
              </a:solidFill>
              <a:latin typeface="Times New Roman" panose="02020603050405020304" pitchFamily="18" charset="0"/>
              <a:ea typeface="微软雅黑" pitchFamily="34" charset="-122"/>
              <a:cs typeface="Times New Roman" panose="02020603050405020304" pitchFamily="18" charset="0"/>
            </a:endParaRPr>
          </a:p>
        </p:txBody>
      </p:sp>
      <p:pic>
        <p:nvPicPr>
          <p:cNvPr id="62" name="Picture 2" descr="\\Rm-美编\本地磁盘（F）\1一帆融媒公司文件\企业文化相关资料\LOGO\023.jp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75098" y="188640"/>
            <a:ext cx="2608169"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2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wipe(left)">
                                      <p:cBhvr>
                                        <p:cTn id="7" dur="500"/>
                                        <p:tgtEl>
                                          <p:spTgt spid="19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additive="base">
                                        <p:cTn id="11" dur="500" fill="hold"/>
                                        <p:tgtEl>
                                          <p:spTgt spid="238"/>
                                        </p:tgtEl>
                                        <p:attrNameLst>
                                          <p:attrName>ppt_x</p:attrName>
                                        </p:attrNameLst>
                                      </p:cBhvr>
                                      <p:tavLst>
                                        <p:tav tm="0">
                                          <p:val>
                                            <p:strVal val="0-#ppt_w/2"/>
                                          </p:val>
                                        </p:tav>
                                        <p:tav tm="100000">
                                          <p:val>
                                            <p:strVal val="#ppt_x"/>
                                          </p:val>
                                        </p:tav>
                                      </p:tavLst>
                                    </p:anim>
                                    <p:anim calcmode="lin" valueType="num">
                                      <p:cBhvr additive="base">
                                        <p:cTn id="12" dur="500" fill="hold"/>
                                        <p:tgtEl>
                                          <p:spTgt spid="2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3"/>
                                        </p:tgtEl>
                                        <p:attrNameLst>
                                          <p:attrName>style.visibility</p:attrName>
                                        </p:attrNameLst>
                                      </p:cBhvr>
                                      <p:to>
                                        <p:strVal val="visible"/>
                                      </p:to>
                                    </p:set>
                                    <p:anim calcmode="lin" valueType="num">
                                      <p:cBhvr additive="base">
                                        <p:cTn id="15" dur="500" fill="hold"/>
                                        <p:tgtEl>
                                          <p:spTgt spid="203"/>
                                        </p:tgtEl>
                                        <p:attrNameLst>
                                          <p:attrName>ppt_x</p:attrName>
                                        </p:attrNameLst>
                                      </p:cBhvr>
                                      <p:tavLst>
                                        <p:tav tm="0">
                                          <p:val>
                                            <p:strVal val="0-#ppt_w/2"/>
                                          </p:val>
                                        </p:tav>
                                        <p:tav tm="100000">
                                          <p:val>
                                            <p:strVal val="#ppt_x"/>
                                          </p:val>
                                        </p:tav>
                                      </p:tavLst>
                                    </p:anim>
                                    <p:anim calcmode="lin" valueType="num">
                                      <p:cBhvr additive="base">
                                        <p:cTn id="16" dur="500" fill="hold"/>
                                        <p:tgtEl>
                                          <p:spTgt spid="20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204"/>
                                        </p:tgtEl>
                                        <p:attrNameLst>
                                          <p:attrName>style.visibility</p:attrName>
                                        </p:attrNameLst>
                                      </p:cBhvr>
                                      <p:to>
                                        <p:strVal val="visible"/>
                                      </p:to>
                                    </p:set>
                                    <p:anim calcmode="lin" valueType="num">
                                      <p:cBhvr additive="base">
                                        <p:cTn id="20" dur="500" fill="hold"/>
                                        <p:tgtEl>
                                          <p:spTgt spid="204"/>
                                        </p:tgtEl>
                                        <p:attrNameLst>
                                          <p:attrName>ppt_x</p:attrName>
                                        </p:attrNameLst>
                                      </p:cBhvr>
                                      <p:tavLst>
                                        <p:tav tm="0">
                                          <p:val>
                                            <p:strVal val="1+#ppt_w/2"/>
                                          </p:val>
                                        </p:tav>
                                        <p:tav tm="100000">
                                          <p:val>
                                            <p:strVal val="#ppt_x"/>
                                          </p:val>
                                        </p:tav>
                                      </p:tavLst>
                                    </p:anim>
                                    <p:anim calcmode="lin" valueType="num">
                                      <p:cBhvr additive="base">
                                        <p:cTn id="21" dur="500" fill="hold"/>
                                        <p:tgtEl>
                                          <p:spTgt spid="20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500" fill="hold"/>
                                        <p:tgtEl>
                                          <p:spTgt spid="205"/>
                                        </p:tgtEl>
                                        <p:attrNameLst>
                                          <p:attrName>ppt_x</p:attrName>
                                        </p:attrNameLst>
                                      </p:cBhvr>
                                      <p:tavLst>
                                        <p:tav tm="0">
                                          <p:val>
                                            <p:strVal val="1+#ppt_w/2"/>
                                          </p:val>
                                        </p:tav>
                                        <p:tav tm="100000">
                                          <p:val>
                                            <p:strVal val="#ppt_x"/>
                                          </p:val>
                                        </p:tav>
                                      </p:tavLst>
                                    </p:anim>
                                    <p:anim calcmode="lin" valueType="num">
                                      <p:cBhvr additive="base">
                                        <p:cTn id="25" dur="500" fill="hold"/>
                                        <p:tgtEl>
                                          <p:spTgt spid="20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additive="base">
                                        <p:cTn id="28" dur="500" fill="hold"/>
                                        <p:tgtEl>
                                          <p:spTgt spid="206"/>
                                        </p:tgtEl>
                                        <p:attrNameLst>
                                          <p:attrName>ppt_x</p:attrName>
                                        </p:attrNameLst>
                                      </p:cBhvr>
                                      <p:tavLst>
                                        <p:tav tm="0">
                                          <p:val>
                                            <p:strVal val="1+#ppt_w/2"/>
                                          </p:val>
                                        </p:tav>
                                        <p:tav tm="100000">
                                          <p:val>
                                            <p:strVal val="#ppt_x"/>
                                          </p:val>
                                        </p:tav>
                                      </p:tavLst>
                                    </p:anim>
                                    <p:anim calcmode="lin" valueType="num">
                                      <p:cBhvr additive="base">
                                        <p:cTn id="29" dur="500" fill="hold"/>
                                        <p:tgtEl>
                                          <p:spTgt spid="20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07"/>
                                        </p:tgtEl>
                                        <p:attrNameLst>
                                          <p:attrName>style.visibility</p:attrName>
                                        </p:attrNameLst>
                                      </p:cBhvr>
                                      <p:to>
                                        <p:strVal val="visible"/>
                                      </p:to>
                                    </p:set>
                                    <p:anim calcmode="lin" valueType="num">
                                      <p:cBhvr additive="base">
                                        <p:cTn id="32" dur="500" fill="hold"/>
                                        <p:tgtEl>
                                          <p:spTgt spid="207"/>
                                        </p:tgtEl>
                                        <p:attrNameLst>
                                          <p:attrName>ppt_x</p:attrName>
                                        </p:attrNameLst>
                                      </p:cBhvr>
                                      <p:tavLst>
                                        <p:tav tm="0">
                                          <p:val>
                                            <p:strVal val="1+#ppt_w/2"/>
                                          </p:val>
                                        </p:tav>
                                        <p:tav tm="100000">
                                          <p:val>
                                            <p:strVal val="#ppt_x"/>
                                          </p:val>
                                        </p:tav>
                                      </p:tavLst>
                                    </p:anim>
                                    <p:anim calcmode="lin" valueType="num">
                                      <p:cBhvr additive="base">
                                        <p:cTn id="33" dur="500" fill="hold"/>
                                        <p:tgtEl>
                                          <p:spTgt spid="20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1+#ppt_w/2"/>
                                          </p:val>
                                        </p:tav>
                                        <p:tav tm="100000">
                                          <p:val>
                                            <p:strVal val="#ppt_x"/>
                                          </p:val>
                                        </p:tav>
                                      </p:tavLst>
                                    </p:anim>
                                    <p:anim calcmode="lin" valueType="num">
                                      <p:cBhvr additive="base">
                                        <p:cTn id="37" dur="500" fill="hold"/>
                                        <p:tgtEl>
                                          <p:spTgt spid="20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9"/>
                                        </p:tgtEl>
                                        <p:attrNameLst>
                                          <p:attrName>style.visibility</p:attrName>
                                        </p:attrNameLst>
                                      </p:cBhvr>
                                      <p:to>
                                        <p:strVal val="visible"/>
                                      </p:to>
                                    </p:set>
                                    <p:anim calcmode="lin" valueType="num">
                                      <p:cBhvr additive="base">
                                        <p:cTn id="40" dur="500" fill="hold"/>
                                        <p:tgtEl>
                                          <p:spTgt spid="209"/>
                                        </p:tgtEl>
                                        <p:attrNameLst>
                                          <p:attrName>ppt_x</p:attrName>
                                        </p:attrNameLst>
                                      </p:cBhvr>
                                      <p:tavLst>
                                        <p:tav tm="0">
                                          <p:val>
                                            <p:strVal val="1+#ppt_w/2"/>
                                          </p:val>
                                        </p:tav>
                                        <p:tav tm="100000">
                                          <p:val>
                                            <p:strVal val="#ppt_x"/>
                                          </p:val>
                                        </p:tav>
                                      </p:tavLst>
                                    </p:anim>
                                    <p:anim calcmode="lin" valueType="num">
                                      <p:cBhvr additive="base">
                                        <p:cTn id="41" dur="500" fill="hold"/>
                                        <p:tgtEl>
                                          <p:spTgt spid="20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0"/>
                                        </p:tgtEl>
                                        <p:attrNameLst>
                                          <p:attrName>style.visibility</p:attrName>
                                        </p:attrNameLst>
                                      </p:cBhvr>
                                      <p:to>
                                        <p:strVal val="visible"/>
                                      </p:to>
                                    </p:set>
                                    <p:anim calcmode="lin" valueType="num">
                                      <p:cBhvr additive="base">
                                        <p:cTn id="44" dur="500" fill="hold"/>
                                        <p:tgtEl>
                                          <p:spTgt spid="210"/>
                                        </p:tgtEl>
                                        <p:attrNameLst>
                                          <p:attrName>ppt_x</p:attrName>
                                        </p:attrNameLst>
                                      </p:cBhvr>
                                      <p:tavLst>
                                        <p:tav tm="0">
                                          <p:val>
                                            <p:strVal val="1+#ppt_w/2"/>
                                          </p:val>
                                        </p:tav>
                                        <p:tav tm="100000">
                                          <p:val>
                                            <p:strVal val="#ppt_x"/>
                                          </p:val>
                                        </p:tav>
                                      </p:tavLst>
                                    </p:anim>
                                    <p:anim calcmode="lin" valueType="num">
                                      <p:cBhvr additive="base">
                                        <p:cTn id="45" dur="500" fill="hold"/>
                                        <p:tgtEl>
                                          <p:spTgt spid="2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11"/>
                                        </p:tgtEl>
                                        <p:attrNameLst>
                                          <p:attrName>style.visibility</p:attrName>
                                        </p:attrNameLst>
                                      </p:cBhvr>
                                      <p:to>
                                        <p:strVal val="visible"/>
                                      </p:to>
                                    </p:set>
                                    <p:anim calcmode="lin" valueType="num">
                                      <p:cBhvr additive="base">
                                        <p:cTn id="48" dur="500" fill="hold"/>
                                        <p:tgtEl>
                                          <p:spTgt spid="211"/>
                                        </p:tgtEl>
                                        <p:attrNameLst>
                                          <p:attrName>ppt_x</p:attrName>
                                        </p:attrNameLst>
                                      </p:cBhvr>
                                      <p:tavLst>
                                        <p:tav tm="0">
                                          <p:val>
                                            <p:strVal val="1+#ppt_w/2"/>
                                          </p:val>
                                        </p:tav>
                                        <p:tav tm="100000">
                                          <p:val>
                                            <p:strVal val="#ppt_x"/>
                                          </p:val>
                                        </p:tav>
                                      </p:tavLst>
                                    </p:anim>
                                    <p:anim calcmode="lin" valueType="num">
                                      <p:cBhvr additive="base">
                                        <p:cTn id="49" dur="500" fill="hold"/>
                                        <p:tgtEl>
                                          <p:spTgt spid="21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12"/>
                                        </p:tgtEl>
                                        <p:attrNameLst>
                                          <p:attrName>style.visibility</p:attrName>
                                        </p:attrNameLst>
                                      </p:cBhvr>
                                      <p:to>
                                        <p:strVal val="visible"/>
                                      </p:to>
                                    </p:set>
                                    <p:anim calcmode="lin" valueType="num">
                                      <p:cBhvr additive="base">
                                        <p:cTn id="52" dur="500" fill="hold"/>
                                        <p:tgtEl>
                                          <p:spTgt spid="212"/>
                                        </p:tgtEl>
                                        <p:attrNameLst>
                                          <p:attrName>ppt_x</p:attrName>
                                        </p:attrNameLst>
                                      </p:cBhvr>
                                      <p:tavLst>
                                        <p:tav tm="0">
                                          <p:val>
                                            <p:strVal val="1+#ppt_w/2"/>
                                          </p:val>
                                        </p:tav>
                                        <p:tav tm="100000">
                                          <p:val>
                                            <p:strVal val="#ppt_x"/>
                                          </p:val>
                                        </p:tav>
                                      </p:tavLst>
                                    </p:anim>
                                    <p:anim calcmode="lin" valueType="num">
                                      <p:cBhvr additive="base">
                                        <p:cTn id="53" dur="500" fill="hold"/>
                                        <p:tgtEl>
                                          <p:spTgt spid="2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 calcmode="lin" valueType="num">
                                      <p:cBhvr additive="base">
                                        <p:cTn id="56" dur="500" fill="hold"/>
                                        <p:tgtEl>
                                          <p:spTgt spid="213"/>
                                        </p:tgtEl>
                                        <p:attrNameLst>
                                          <p:attrName>ppt_x</p:attrName>
                                        </p:attrNameLst>
                                      </p:cBhvr>
                                      <p:tavLst>
                                        <p:tav tm="0">
                                          <p:val>
                                            <p:strVal val="1+#ppt_w/2"/>
                                          </p:val>
                                        </p:tav>
                                        <p:tav tm="100000">
                                          <p:val>
                                            <p:strVal val="#ppt_x"/>
                                          </p:val>
                                        </p:tav>
                                      </p:tavLst>
                                    </p:anim>
                                    <p:anim calcmode="lin" valueType="num">
                                      <p:cBhvr additive="base">
                                        <p:cTn id="57" dur="500" fill="hold"/>
                                        <p:tgtEl>
                                          <p:spTgt spid="21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4"/>
                                        </p:tgtEl>
                                        <p:attrNameLst>
                                          <p:attrName>style.visibility</p:attrName>
                                        </p:attrNameLst>
                                      </p:cBhvr>
                                      <p:to>
                                        <p:strVal val="visible"/>
                                      </p:to>
                                    </p:set>
                                    <p:anim calcmode="lin" valueType="num">
                                      <p:cBhvr additive="base">
                                        <p:cTn id="60" dur="500" fill="hold"/>
                                        <p:tgtEl>
                                          <p:spTgt spid="214"/>
                                        </p:tgtEl>
                                        <p:attrNameLst>
                                          <p:attrName>ppt_x</p:attrName>
                                        </p:attrNameLst>
                                      </p:cBhvr>
                                      <p:tavLst>
                                        <p:tav tm="0">
                                          <p:val>
                                            <p:strVal val="1+#ppt_w/2"/>
                                          </p:val>
                                        </p:tav>
                                        <p:tav tm="100000">
                                          <p:val>
                                            <p:strVal val="#ppt_x"/>
                                          </p:val>
                                        </p:tav>
                                      </p:tavLst>
                                    </p:anim>
                                    <p:anim calcmode="lin" valueType="num">
                                      <p:cBhvr additive="base">
                                        <p:cTn id="61" dur="500" fill="hold"/>
                                        <p:tgtEl>
                                          <p:spTgt spid="21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additive="base">
                                        <p:cTn id="64" dur="500" fill="hold"/>
                                        <p:tgtEl>
                                          <p:spTgt spid="215"/>
                                        </p:tgtEl>
                                        <p:attrNameLst>
                                          <p:attrName>ppt_x</p:attrName>
                                        </p:attrNameLst>
                                      </p:cBhvr>
                                      <p:tavLst>
                                        <p:tav tm="0">
                                          <p:val>
                                            <p:strVal val="1+#ppt_w/2"/>
                                          </p:val>
                                        </p:tav>
                                        <p:tav tm="100000">
                                          <p:val>
                                            <p:strVal val="#ppt_x"/>
                                          </p:val>
                                        </p:tav>
                                      </p:tavLst>
                                    </p:anim>
                                    <p:anim calcmode="lin" valueType="num">
                                      <p:cBhvr additive="base">
                                        <p:cTn id="65" dur="500" fill="hold"/>
                                        <p:tgtEl>
                                          <p:spTgt spid="215"/>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6"/>
                                        </p:tgtEl>
                                        <p:attrNameLst>
                                          <p:attrName>style.visibility</p:attrName>
                                        </p:attrNameLst>
                                      </p:cBhvr>
                                      <p:to>
                                        <p:strVal val="visible"/>
                                      </p:to>
                                    </p:set>
                                    <p:anim calcmode="lin" valueType="num">
                                      <p:cBhvr additive="base">
                                        <p:cTn id="68" dur="500" fill="hold"/>
                                        <p:tgtEl>
                                          <p:spTgt spid="216"/>
                                        </p:tgtEl>
                                        <p:attrNameLst>
                                          <p:attrName>ppt_x</p:attrName>
                                        </p:attrNameLst>
                                      </p:cBhvr>
                                      <p:tavLst>
                                        <p:tav tm="0">
                                          <p:val>
                                            <p:strVal val="1+#ppt_w/2"/>
                                          </p:val>
                                        </p:tav>
                                        <p:tav tm="100000">
                                          <p:val>
                                            <p:strVal val="#ppt_x"/>
                                          </p:val>
                                        </p:tav>
                                      </p:tavLst>
                                    </p:anim>
                                    <p:anim calcmode="lin" valueType="num">
                                      <p:cBhvr additive="base">
                                        <p:cTn id="69" dur="500" fill="hold"/>
                                        <p:tgtEl>
                                          <p:spTgt spid="216"/>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17"/>
                                        </p:tgtEl>
                                        <p:attrNameLst>
                                          <p:attrName>style.visibility</p:attrName>
                                        </p:attrNameLst>
                                      </p:cBhvr>
                                      <p:to>
                                        <p:strVal val="visible"/>
                                      </p:to>
                                    </p:set>
                                    <p:anim calcmode="lin" valueType="num">
                                      <p:cBhvr additive="base">
                                        <p:cTn id="72" dur="500" fill="hold"/>
                                        <p:tgtEl>
                                          <p:spTgt spid="217"/>
                                        </p:tgtEl>
                                        <p:attrNameLst>
                                          <p:attrName>ppt_x</p:attrName>
                                        </p:attrNameLst>
                                      </p:cBhvr>
                                      <p:tavLst>
                                        <p:tav tm="0">
                                          <p:val>
                                            <p:strVal val="1+#ppt_w/2"/>
                                          </p:val>
                                        </p:tav>
                                        <p:tav tm="100000">
                                          <p:val>
                                            <p:strVal val="#ppt_x"/>
                                          </p:val>
                                        </p:tav>
                                      </p:tavLst>
                                    </p:anim>
                                    <p:anim calcmode="lin" valueType="num">
                                      <p:cBhvr additive="base">
                                        <p:cTn id="73" dur="500" fill="hold"/>
                                        <p:tgtEl>
                                          <p:spTgt spid="217"/>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18"/>
                                        </p:tgtEl>
                                        <p:attrNameLst>
                                          <p:attrName>style.visibility</p:attrName>
                                        </p:attrNameLst>
                                      </p:cBhvr>
                                      <p:to>
                                        <p:strVal val="visible"/>
                                      </p:to>
                                    </p:set>
                                    <p:anim calcmode="lin" valueType="num">
                                      <p:cBhvr additive="base">
                                        <p:cTn id="76" dur="500" fill="hold"/>
                                        <p:tgtEl>
                                          <p:spTgt spid="218"/>
                                        </p:tgtEl>
                                        <p:attrNameLst>
                                          <p:attrName>ppt_x</p:attrName>
                                        </p:attrNameLst>
                                      </p:cBhvr>
                                      <p:tavLst>
                                        <p:tav tm="0">
                                          <p:val>
                                            <p:strVal val="1+#ppt_w/2"/>
                                          </p:val>
                                        </p:tav>
                                        <p:tav tm="100000">
                                          <p:val>
                                            <p:strVal val="#ppt_x"/>
                                          </p:val>
                                        </p:tav>
                                      </p:tavLst>
                                    </p:anim>
                                    <p:anim calcmode="lin" valueType="num">
                                      <p:cBhvr additive="base">
                                        <p:cTn id="77" dur="500" fill="hold"/>
                                        <p:tgtEl>
                                          <p:spTgt spid="218"/>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19"/>
                                        </p:tgtEl>
                                        <p:attrNameLst>
                                          <p:attrName>style.visibility</p:attrName>
                                        </p:attrNameLst>
                                      </p:cBhvr>
                                      <p:to>
                                        <p:strVal val="visible"/>
                                      </p:to>
                                    </p:set>
                                    <p:anim calcmode="lin" valueType="num">
                                      <p:cBhvr additive="base">
                                        <p:cTn id="80" dur="500" fill="hold"/>
                                        <p:tgtEl>
                                          <p:spTgt spid="219"/>
                                        </p:tgtEl>
                                        <p:attrNameLst>
                                          <p:attrName>ppt_x</p:attrName>
                                        </p:attrNameLst>
                                      </p:cBhvr>
                                      <p:tavLst>
                                        <p:tav tm="0">
                                          <p:val>
                                            <p:strVal val="1+#ppt_w/2"/>
                                          </p:val>
                                        </p:tav>
                                        <p:tav tm="100000">
                                          <p:val>
                                            <p:strVal val="#ppt_x"/>
                                          </p:val>
                                        </p:tav>
                                      </p:tavLst>
                                    </p:anim>
                                    <p:anim calcmode="lin" valueType="num">
                                      <p:cBhvr additive="base">
                                        <p:cTn id="81" dur="500" fill="hold"/>
                                        <p:tgtEl>
                                          <p:spTgt spid="219"/>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20"/>
                                        </p:tgtEl>
                                        <p:attrNameLst>
                                          <p:attrName>style.visibility</p:attrName>
                                        </p:attrNameLst>
                                      </p:cBhvr>
                                      <p:to>
                                        <p:strVal val="visible"/>
                                      </p:to>
                                    </p:set>
                                    <p:anim calcmode="lin" valueType="num">
                                      <p:cBhvr additive="base">
                                        <p:cTn id="84" dur="500" fill="hold"/>
                                        <p:tgtEl>
                                          <p:spTgt spid="220"/>
                                        </p:tgtEl>
                                        <p:attrNameLst>
                                          <p:attrName>ppt_x</p:attrName>
                                        </p:attrNameLst>
                                      </p:cBhvr>
                                      <p:tavLst>
                                        <p:tav tm="0">
                                          <p:val>
                                            <p:strVal val="1+#ppt_w/2"/>
                                          </p:val>
                                        </p:tav>
                                        <p:tav tm="100000">
                                          <p:val>
                                            <p:strVal val="#ppt_x"/>
                                          </p:val>
                                        </p:tav>
                                      </p:tavLst>
                                    </p:anim>
                                    <p:anim calcmode="lin" valueType="num">
                                      <p:cBhvr additive="base">
                                        <p:cTn id="85" dur="500" fill="hold"/>
                                        <p:tgtEl>
                                          <p:spTgt spid="220"/>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221"/>
                                        </p:tgtEl>
                                        <p:attrNameLst>
                                          <p:attrName>style.visibility</p:attrName>
                                        </p:attrNameLst>
                                      </p:cBhvr>
                                      <p:to>
                                        <p:strVal val="visible"/>
                                      </p:to>
                                    </p:set>
                                    <p:anim calcmode="lin" valueType="num">
                                      <p:cBhvr additive="base">
                                        <p:cTn id="88" dur="500" fill="hold"/>
                                        <p:tgtEl>
                                          <p:spTgt spid="221"/>
                                        </p:tgtEl>
                                        <p:attrNameLst>
                                          <p:attrName>ppt_x</p:attrName>
                                        </p:attrNameLst>
                                      </p:cBhvr>
                                      <p:tavLst>
                                        <p:tav tm="0">
                                          <p:val>
                                            <p:strVal val="1+#ppt_w/2"/>
                                          </p:val>
                                        </p:tav>
                                        <p:tav tm="100000">
                                          <p:val>
                                            <p:strVal val="#ppt_x"/>
                                          </p:val>
                                        </p:tav>
                                      </p:tavLst>
                                    </p:anim>
                                    <p:anim calcmode="lin" valueType="num">
                                      <p:cBhvr additive="base">
                                        <p:cTn id="89" dur="500" fill="hold"/>
                                        <p:tgtEl>
                                          <p:spTgt spid="221"/>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22"/>
                                        </p:tgtEl>
                                        <p:attrNameLst>
                                          <p:attrName>style.visibility</p:attrName>
                                        </p:attrNameLst>
                                      </p:cBhvr>
                                      <p:to>
                                        <p:strVal val="visible"/>
                                      </p:to>
                                    </p:set>
                                    <p:anim calcmode="lin" valueType="num">
                                      <p:cBhvr additive="base">
                                        <p:cTn id="92" dur="500" fill="hold"/>
                                        <p:tgtEl>
                                          <p:spTgt spid="222"/>
                                        </p:tgtEl>
                                        <p:attrNameLst>
                                          <p:attrName>ppt_x</p:attrName>
                                        </p:attrNameLst>
                                      </p:cBhvr>
                                      <p:tavLst>
                                        <p:tav tm="0">
                                          <p:val>
                                            <p:strVal val="1+#ppt_w/2"/>
                                          </p:val>
                                        </p:tav>
                                        <p:tav tm="100000">
                                          <p:val>
                                            <p:strVal val="#ppt_x"/>
                                          </p:val>
                                        </p:tav>
                                      </p:tavLst>
                                    </p:anim>
                                    <p:anim calcmode="lin" valueType="num">
                                      <p:cBhvr additive="base">
                                        <p:cTn id="93" dur="500" fill="hold"/>
                                        <p:tgtEl>
                                          <p:spTgt spid="2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223"/>
                                        </p:tgtEl>
                                        <p:attrNameLst>
                                          <p:attrName>style.visibility</p:attrName>
                                        </p:attrNameLst>
                                      </p:cBhvr>
                                      <p:to>
                                        <p:strVal val="visible"/>
                                      </p:to>
                                    </p:set>
                                    <p:anim calcmode="lin" valueType="num">
                                      <p:cBhvr additive="base">
                                        <p:cTn id="96" dur="500" fill="hold"/>
                                        <p:tgtEl>
                                          <p:spTgt spid="223"/>
                                        </p:tgtEl>
                                        <p:attrNameLst>
                                          <p:attrName>ppt_x</p:attrName>
                                        </p:attrNameLst>
                                      </p:cBhvr>
                                      <p:tavLst>
                                        <p:tav tm="0">
                                          <p:val>
                                            <p:strVal val="1+#ppt_w/2"/>
                                          </p:val>
                                        </p:tav>
                                        <p:tav tm="100000">
                                          <p:val>
                                            <p:strVal val="#ppt_x"/>
                                          </p:val>
                                        </p:tav>
                                      </p:tavLst>
                                    </p:anim>
                                    <p:anim calcmode="lin" valueType="num">
                                      <p:cBhvr additive="base">
                                        <p:cTn id="97" dur="500" fill="hold"/>
                                        <p:tgtEl>
                                          <p:spTgt spid="22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224"/>
                                        </p:tgtEl>
                                        <p:attrNameLst>
                                          <p:attrName>style.visibility</p:attrName>
                                        </p:attrNameLst>
                                      </p:cBhvr>
                                      <p:to>
                                        <p:strVal val="visible"/>
                                      </p:to>
                                    </p:set>
                                    <p:anim calcmode="lin" valueType="num">
                                      <p:cBhvr additive="base">
                                        <p:cTn id="100" dur="500" fill="hold"/>
                                        <p:tgtEl>
                                          <p:spTgt spid="224"/>
                                        </p:tgtEl>
                                        <p:attrNameLst>
                                          <p:attrName>ppt_x</p:attrName>
                                        </p:attrNameLst>
                                      </p:cBhvr>
                                      <p:tavLst>
                                        <p:tav tm="0">
                                          <p:val>
                                            <p:strVal val="1+#ppt_w/2"/>
                                          </p:val>
                                        </p:tav>
                                        <p:tav tm="100000">
                                          <p:val>
                                            <p:strVal val="#ppt_x"/>
                                          </p:val>
                                        </p:tav>
                                      </p:tavLst>
                                    </p:anim>
                                    <p:anim calcmode="lin" valueType="num">
                                      <p:cBhvr additive="base">
                                        <p:cTn id="101" dur="500" fill="hold"/>
                                        <p:tgtEl>
                                          <p:spTgt spid="22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225"/>
                                        </p:tgtEl>
                                        <p:attrNameLst>
                                          <p:attrName>style.visibility</p:attrName>
                                        </p:attrNameLst>
                                      </p:cBhvr>
                                      <p:to>
                                        <p:strVal val="visible"/>
                                      </p:to>
                                    </p:set>
                                    <p:anim calcmode="lin" valueType="num">
                                      <p:cBhvr additive="base">
                                        <p:cTn id="104" dur="500" fill="hold"/>
                                        <p:tgtEl>
                                          <p:spTgt spid="225"/>
                                        </p:tgtEl>
                                        <p:attrNameLst>
                                          <p:attrName>ppt_x</p:attrName>
                                        </p:attrNameLst>
                                      </p:cBhvr>
                                      <p:tavLst>
                                        <p:tav tm="0">
                                          <p:val>
                                            <p:strVal val="1+#ppt_w/2"/>
                                          </p:val>
                                        </p:tav>
                                        <p:tav tm="100000">
                                          <p:val>
                                            <p:strVal val="#ppt_x"/>
                                          </p:val>
                                        </p:tav>
                                      </p:tavLst>
                                    </p:anim>
                                    <p:anim calcmode="lin" valueType="num">
                                      <p:cBhvr additive="base">
                                        <p:cTn id="105" dur="500" fill="hold"/>
                                        <p:tgtEl>
                                          <p:spTgt spid="225"/>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226"/>
                                        </p:tgtEl>
                                        <p:attrNameLst>
                                          <p:attrName>style.visibility</p:attrName>
                                        </p:attrNameLst>
                                      </p:cBhvr>
                                      <p:to>
                                        <p:strVal val="visible"/>
                                      </p:to>
                                    </p:set>
                                    <p:anim calcmode="lin" valueType="num">
                                      <p:cBhvr additive="base">
                                        <p:cTn id="108" dur="500" fill="hold"/>
                                        <p:tgtEl>
                                          <p:spTgt spid="226"/>
                                        </p:tgtEl>
                                        <p:attrNameLst>
                                          <p:attrName>ppt_x</p:attrName>
                                        </p:attrNameLst>
                                      </p:cBhvr>
                                      <p:tavLst>
                                        <p:tav tm="0">
                                          <p:val>
                                            <p:strVal val="1+#ppt_w/2"/>
                                          </p:val>
                                        </p:tav>
                                        <p:tav tm="100000">
                                          <p:val>
                                            <p:strVal val="#ppt_x"/>
                                          </p:val>
                                        </p:tav>
                                      </p:tavLst>
                                    </p:anim>
                                    <p:anim calcmode="lin" valueType="num">
                                      <p:cBhvr additive="base">
                                        <p:cTn id="109" dur="500" fill="hold"/>
                                        <p:tgtEl>
                                          <p:spTgt spid="226"/>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227"/>
                                        </p:tgtEl>
                                        <p:attrNameLst>
                                          <p:attrName>style.visibility</p:attrName>
                                        </p:attrNameLst>
                                      </p:cBhvr>
                                      <p:to>
                                        <p:strVal val="visible"/>
                                      </p:to>
                                    </p:set>
                                    <p:anim calcmode="lin" valueType="num">
                                      <p:cBhvr additive="base">
                                        <p:cTn id="112" dur="500" fill="hold"/>
                                        <p:tgtEl>
                                          <p:spTgt spid="227"/>
                                        </p:tgtEl>
                                        <p:attrNameLst>
                                          <p:attrName>ppt_x</p:attrName>
                                        </p:attrNameLst>
                                      </p:cBhvr>
                                      <p:tavLst>
                                        <p:tav tm="0">
                                          <p:val>
                                            <p:strVal val="1+#ppt_w/2"/>
                                          </p:val>
                                        </p:tav>
                                        <p:tav tm="100000">
                                          <p:val>
                                            <p:strVal val="#ppt_x"/>
                                          </p:val>
                                        </p:tav>
                                      </p:tavLst>
                                    </p:anim>
                                    <p:anim calcmode="lin" valueType="num">
                                      <p:cBhvr additive="base">
                                        <p:cTn id="113" dur="500" fill="hold"/>
                                        <p:tgtEl>
                                          <p:spTgt spid="227"/>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228"/>
                                        </p:tgtEl>
                                        <p:attrNameLst>
                                          <p:attrName>style.visibility</p:attrName>
                                        </p:attrNameLst>
                                      </p:cBhvr>
                                      <p:to>
                                        <p:strVal val="visible"/>
                                      </p:to>
                                    </p:set>
                                    <p:anim calcmode="lin" valueType="num">
                                      <p:cBhvr additive="base">
                                        <p:cTn id="116" dur="500" fill="hold"/>
                                        <p:tgtEl>
                                          <p:spTgt spid="228"/>
                                        </p:tgtEl>
                                        <p:attrNameLst>
                                          <p:attrName>ppt_x</p:attrName>
                                        </p:attrNameLst>
                                      </p:cBhvr>
                                      <p:tavLst>
                                        <p:tav tm="0">
                                          <p:val>
                                            <p:strVal val="1+#ppt_w/2"/>
                                          </p:val>
                                        </p:tav>
                                        <p:tav tm="100000">
                                          <p:val>
                                            <p:strVal val="#ppt_x"/>
                                          </p:val>
                                        </p:tav>
                                      </p:tavLst>
                                    </p:anim>
                                    <p:anim calcmode="lin" valueType="num">
                                      <p:cBhvr additive="base">
                                        <p:cTn id="117" dur="500" fill="hold"/>
                                        <p:tgtEl>
                                          <p:spTgt spid="228"/>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0"/>
                                  </p:stCondLst>
                                  <p:childTnLst>
                                    <p:set>
                                      <p:cBhvr>
                                        <p:cTn id="119" dur="1" fill="hold">
                                          <p:stCondLst>
                                            <p:cond delay="0"/>
                                          </p:stCondLst>
                                        </p:cTn>
                                        <p:tgtEl>
                                          <p:spTgt spid="229"/>
                                        </p:tgtEl>
                                        <p:attrNameLst>
                                          <p:attrName>style.visibility</p:attrName>
                                        </p:attrNameLst>
                                      </p:cBhvr>
                                      <p:to>
                                        <p:strVal val="visible"/>
                                      </p:to>
                                    </p:set>
                                    <p:anim calcmode="lin" valueType="num">
                                      <p:cBhvr additive="base">
                                        <p:cTn id="120" dur="500" fill="hold"/>
                                        <p:tgtEl>
                                          <p:spTgt spid="229"/>
                                        </p:tgtEl>
                                        <p:attrNameLst>
                                          <p:attrName>ppt_x</p:attrName>
                                        </p:attrNameLst>
                                      </p:cBhvr>
                                      <p:tavLst>
                                        <p:tav tm="0">
                                          <p:val>
                                            <p:strVal val="1+#ppt_w/2"/>
                                          </p:val>
                                        </p:tav>
                                        <p:tav tm="100000">
                                          <p:val>
                                            <p:strVal val="#ppt_x"/>
                                          </p:val>
                                        </p:tav>
                                      </p:tavLst>
                                    </p:anim>
                                    <p:anim calcmode="lin" valueType="num">
                                      <p:cBhvr additive="base">
                                        <p:cTn id="121" dur="500" fill="hold"/>
                                        <p:tgtEl>
                                          <p:spTgt spid="229"/>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230"/>
                                        </p:tgtEl>
                                        <p:attrNameLst>
                                          <p:attrName>style.visibility</p:attrName>
                                        </p:attrNameLst>
                                      </p:cBhvr>
                                      <p:to>
                                        <p:strVal val="visible"/>
                                      </p:to>
                                    </p:set>
                                    <p:anim calcmode="lin" valueType="num">
                                      <p:cBhvr additive="base">
                                        <p:cTn id="124" dur="500" fill="hold"/>
                                        <p:tgtEl>
                                          <p:spTgt spid="230"/>
                                        </p:tgtEl>
                                        <p:attrNameLst>
                                          <p:attrName>ppt_x</p:attrName>
                                        </p:attrNameLst>
                                      </p:cBhvr>
                                      <p:tavLst>
                                        <p:tav tm="0">
                                          <p:val>
                                            <p:strVal val="1+#ppt_w/2"/>
                                          </p:val>
                                        </p:tav>
                                        <p:tav tm="100000">
                                          <p:val>
                                            <p:strVal val="#ppt_x"/>
                                          </p:val>
                                        </p:tav>
                                      </p:tavLst>
                                    </p:anim>
                                    <p:anim calcmode="lin" valueType="num">
                                      <p:cBhvr additive="base">
                                        <p:cTn id="125" dur="500" fill="hold"/>
                                        <p:tgtEl>
                                          <p:spTgt spid="230"/>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31"/>
                                        </p:tgtEl>
                                        <p:attrNameLst>
                                          <p:attrName>style.visibility</p:attrName>
                                        </p:attrNameLst>
                                      </p:cBhvr>
                                      <p:to>
                                        <p:strVal val="visible"/>
                                      </p:to>
                                    </p:set>
                                    <p:anim calcmode="lin" valueType="num">
                                      <p:cBhvr additive="base">
                                        <p:cTn id="128" dur="500" fill="hold"/>
                                        <p:tgtEl>
                                          <p:spTgt spid="231"/>
                                        </p:tgtEl>
                                        <p:attrNameLst>
                                          <p:attrName>ppt_x</p:attrName>
                                        </p:attrNameLst>
                                      </p:cBhvr>
                                      <p:tavLst>
                                        <p:tav tm="0">
                                          <p:val>
                                            <p:strVal val="1+#ppt_w/2"/>
                                          </p:val>
                                        </p:tav>
                                        <p:tav tm="100000">
                                          <p:val>
                                            <p:strVal val="#ppt_x"/>
                                          </p:val>
                                        </p:tav>
                                      </p:tavLst>
                                    </p:anim>
                                    <p:anim calcmode="lin" valueType="num">
                                      <p:cBhvr additive="base">
                                        <p:cTn id="129" dur="500" fill="hold"/>
                                        <p:tgtEl>
                                          <p:spTgt spid="23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32"/>
                                        </p:tgtEl>
                                        <p:attrNameLst>
                                          <p:attrName>style.visibility</p:attrName>
                                        </p:attrNameLst>
                                      </p:cBhvr>
                                      <p:to>
                                        <p:strVal val="visible"/>
                                      </p:to>
                                    </p:set>
                                    <p:anim calcmode="lin" valueType="num">
                                      <p:cBhvr additive="base">
                                        <p:cTn id="132" dur="500" fill="hold"/>
                                        <p:tgtEl>
                                          <p:spTgt spid="232"/>
                                        </p:tgtEl>
                                        <p:attrNameLst>
                                          <p:attrName>ppt_x</p:attrName>
                                        </p:attrNameLst>
                                      </p:cBhvr>
                                      <p:tavLst>
                                        <p:tav tm="0">
                                          <p:val>
                                            <p:strVal val="1+#ppt_w/2"/>
                                          </p:val>
                                        </p:tav>
                                        <p:tav tm="100000">
                                          <p:val>
                                            <p:strVal val="#ppt_x"/>
                                          </p:val>
                                        </p:tav>
                                      </p:tavLst>
                                    </p:anim>
                                    <p:anim calcmode="lin" valueType="num">
                                      <p:cBhvr additive="base">
                                        <p:cTn id="133" dur="500" fill="hold"/>
                                        <p:tgtEl>
                                          <p:spTgt spid="23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 calcmode="lin" valueType="num">
                                      <p:cBhvr additive="base">
                                        <p:cTn id="136" dur="500" fill="hold"/>
                                        <p:tgtEl>
                                          <p:spTgt spid="233"/>
                                        </p:tgtEl>
                                        <p:attrNameLst>
                                          <p:attrName>ppt_x</p:attrName>
                                        </p:attrNameLst>
                                      </p:cBhvr>
                                      <p:tavLst>
                                        <p:tav tm="0">
                                          <p:val>
                                            <p:strVal val="1+#ppt_w/2"/>
                                          </p:val>
                                        </p:tav>
                                        <p:tav tm="100000">
                                          <p:val>
                                            <p:strVal val="#ppt_x"/>
                                          </p:val>
                                        </p:tav>
                                      </p:tavLst>
                                    </p:anim>
                                    <p:anim calcmode="lin" valueType="num">
                                      <p:cBhvr additive="base">
                                        <p:cTn id="137" dur="500" fill="hold"/>
                                        <p:tgtEl>
                                          <p:spTgt spid="23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34"/>
                                        </p:tgtEl>
                                        <p:attrNameLst>
                                          <p:attrName>style.visibility</p:attrName>
                                        </p:attrNameLst>
                                      </p:cBhvr>
                                      <p:to>
                                        <p:strVal val="visible"/>
                                      </p:to>
                                    </p:set>
                                    <p:anim calcmode="lin" valueType="num">
                                      <p:cBhvr additive="base">
                                        <p:cTn id="140" dur="500" fill="hold"/>
                                        <p:tgtEl>
                                          <p:spTgt spid="234"/>
                                        </p:tgtEl>
                                        <p:attrNameLst>
                                          <p:attrName>ppt_x</p:attrName>
                                        </p:attrNameLst>
                                      </p:cBhvr>
                                      <p:tavLst>
                                        <p:tav tm="0">
                                          <p:val>
                                            <p:strVal val="1+#ppt_w/2"/>
                                          </p:val>
                                        </p:tav>
                                        <p:tav tm="100000">
                                          <p:val>
                                            <p:strVal val="#ppt_x"/>
                                          </p:val>
                                        </p:tav>
                                      </p:tavLst>
                                    </p:anim>
                                    <p:anim calcmode="lin" valueType="num">
                                      <p:cBhvr additive="base">
                                        <p:cTn id="141" dur="500" fill="hold"/>
                                        <p:tgtEl>
                                          <p:spTgt spid="234"/>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0"/>
                                  </p:stCondLst>
                                  <p:childTnLst>
                                    <p:set>
                                      <p:cBhvr>
                                        <p:cTn id="143" dur="1" fill="hold">
                                          <p:stCondLst>
                                            <p:cond delay="0"/>
                                          </p:stCondLst>
                                        </p:cTn>
                                        <p:tgtEl>
                                          <p:spTgt spid="235"/>
                                        </p:tgtEl>
                                        <p:attrNameLst>
                                          <p:attrName>style.visibility</p:attrName>
                                        </p:attrNameLst>
                                      </p:cBhvr>
                                      <p:to>
                                        <p:strVal val="visible"/>
                                      </p:to>
                                    </p:set>
                                    <p:anim calcmode="lin" valueType="num">
                                      <p:cBhvr additive="base">
                                        <p:cTn id="144" dur="500" fill="hold"/>
                                        <p:tgtEl>
                                          <p:spTgt spid="235"/>
                                        </p:tgtEl>
                                        <p:attrNameLst>
                                          <p:attrName>ppt_x</p:attrName>
                                        </p:attrNameLst>
                                      </p:cBhvr>
                                      <p:tavLst>
                                        <p:tav tm="0">
                                          <p:val>
                                            <p:strVal val="1+#ppt_w/2"/>
                                          </p:val>
                                        </p:tav>
                                        <p:tav tm="100000">
                                          <p:val>
                                            <p:strVal val="#ppt_x"/>
                                          </p:val>
                                        </p:tav>
                                      </p:tavLst>
                                    </p:anim>
                                    <p:anim calcmode="lin" valueType="num">
                                      <p:cBhvr additive="base">
                                        <p:cTn id="145" dur="500" fill="hold"/>
                                        <p:tgtEl>
                                          <p:spTgt spid="235"/>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236"/>
                                        </p:tgtEl>
                                        <p:attrNameLst>
                                          <p:attrName>style.visibility</p:attrName>
                                        </p:attrNameLst>
                                      </p:cBhvr>
                                      <p:to>
                                        <p:strVal val="visible"/>
                                      </p:to>
                                    </p:set>
                                    <p:anim calcmode="lin" valueType="num">
                                      <p:cBhvr additive="base">
                                        <p:cTn id="148" dur="500" fill="hold"/>
                                        <p:tgtEl>
                                          <p:spTgt spid="236"/>
                                        </p:tgtEl>
                                        <p:attrNameLst>
                                          <p:attrName>ppt_x</p:attrName>
                                        </p:attrNameLst>
                                      </p:cBhvr>
                                      <p:tavLst>
                                        <p:tav tm="0">
                                          <p:val>
                                            <p:strVal val="1+#ppt_w/2"/>
                                          </p:val>
                                        </p:tav>
                                        <p:tav tm="100000">
                                          <p:val>
                                            <p:strVal val="#ppt_x"/>
                                          </p:val>
                                        </p:tav>
                                      </p:tavLst>
                                    </p:anim>
                                    <p:anim calcmode="lin" valueType="num">
                                      <p:cBhvr additive="base">
                                        <p:cTn id="149" dur="500" fill="hold"/>
                                        <p:tgtEl>
                                          <p:spTgt spid="23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37"/>
                                        </p:tgtEl>
                                        <p:attrNameLst>
                                          <p:attrName>style.visibility</p:attrName>
                                        </p:attrNameLst>
                                      </p:cBhvr>
                                      <p:to>
                                        <p:strVal val="visible"/>
                                      </p:to>
                                    </p:set>
                                    <p:anim calcmode="lin" valueType="num">
                                      <p:cBhvr additive="base">
                                        <p:cTn id="152" dur="500" fill="hold"/>
                                        <p:tgtEl>
                                          <p:spTgt spid="237"/>
                                        </p:tgtEl>
                                        <p:attrNameLst>
                                          <p:attrName>ppt_x</p:attrName>
                                        </p:attrNameLst>
                                      </p:cBhvr>
                                      <p:tavLst>
                                        <p:tav tm="0">
                                          <p:val>
                                            <p:strVal val="1+#ppt_w/2"/>
                                          </p:val>
                                        </p:tav>
                                        <p:tav tm="100000">
                                          <p:val>
                                            <p:strVal val="#ppt_x"/>
                                          </p:val>
                                        </p:tav>
                                      </p:tavLst>
                                    </p:anim>
                                    <p:anim calcmode="lin" valueType="num">
                                      <p:cBhvr additive="base">
                                        <p:cTn id="153" dur="500" fill="hold"/>
                                        <p:tgtEl>
                                          <p:spTgt spid="237"/>
                                        </p:tgtEl>
                                        <p:attrNameLst>
                                          <p:attrName>ppt_y</p:attrName>
                                        </p:attrNameLst>
                                      </p:cBhvr>
                                      <p:tavLst>
                                        <p:tav tm="0">
                                          <p:val>
                                            <p:strVal val="#ppt_y"/>
                                          </p:val>
                                        </p:tav>
                                        <p:tav tm="100000">
                                          <p:val>
                                            <p:strVal val="#ppt_y"/>
                                          </p:val>
                                        </p:tav>
                                      </p:tavLst>
                                    </p:anim>
                                  </p:childTnLst>
                                </p:cTn>
                              </p:par>
                            </p:childTnLst>
                          </p:cTn>
                        </p:par>
                        <p:par>
                          <p:cTn id="154" fill="hold">
                            <p:stCondLst>
                              <p:cond delay="1500"/>
                            </p:stCondLst>
                            <p:childTnLst>
                              <p:par>
                                <p:cTn id="155" presetID="22" presetClass="entr" presetSubtype="8" fill="hold" grpId="0" nodeType="afterEffect">
                                  <p:stCondLst>
                                    <p:cond delay="0"/>
                                  </p:stCondLst>
                                  <p:childTnLst>
                                    <p:set>
                                      <p:cBhvr>
                                        <p:cTn id="156" dur="1" fill="hold">
                                          <p:stCondLst>
                                            <p:cond delay="0"/>
                                          </p:stCondLst>
                                        </p:cTn>
                                        <p:tgtEl>
                                          <p:spTgt spid="257"/>
                                        </p:tgtEl>
                                        <p:attrNameLst>
                                          <p:attrName>style.visibility</p:attrName>
                                        </p:attrNameLst>
                                      </p:cBhvr>
                                      <p:to>
                                        <p:strVal val="visible"/>
                                      </p:to>
                                    </p:set>
                                    <p:animEffect transition="in" filter="wipe(left)">
                                      <p:cBhvr>
                                        <p:cTn id="157" dur="500"/>
                                        <p:tgtEl>
                                          <p:spTgt spid="257"/>
                                        </p:tgtEl>
                                      </p:cBhvr>
                                    </p:animEffect>
                                  </p:childTnLst>
                                </p:cTn>
                              </p:par>
                            </p:childTnLst>
                          </p:cTn>
                        </p:par>
                        <p:par>
                          <p:cTn id="158" fill="hold">
                            <p:stCondLst>
                              <p:cond delay="2000"/>
                            </p:stCondLst>
                            <p:childTnLst>
                              <p:par>
                                <p:cTn id="159" presetID="10" presetClass="entr" presetSubtype="0" fill="hold" grpId="0" nodeType="afterEffect">
                                  <p:stCondLst>
                                    <p:cond delay="0"/>
                                  </p:stCondLst>
                                  <p:childTnLst>
                                    <p:set>
                                      <p:cBhvr>
                                        <p:cTn id="160" dur="1" fill="hold">
                                          <p:stCondLst>
                                            <p:cond delay="0"/>
                                          </p:stCondLst>
                                        </p:cTn>
                                        <p:tgtEl>
                                          <p:spTgt spid="258"/>
                                        </p:tgtEl>
                                        <p:attrNameLst>
                                          <p:attrName>style.visibility</p:attrName>
                                        </p:attrNameLst>
                                      </p:cBhvr>
                                      <p:to>
                                        <p:strVal val="visible"/>
                                      </p:to>
                                    </p:set>
                                    <p:animEffect transition="in" filter="fade">
                                      <p:cBhvr>
                                        <p:cTn id="161"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57" grpId="0"/>
      <p:bldP spid="25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1101</TotalTime>
  <Words>4251</Words>
  <Application>Microsoft Office PowerPoint</Application>
  <PresentationFormat>自定义</PresentationFormat>
  <Paragraphs>776</Paragraphs>
  <Slides>76</Slides>
  <Notes>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76</vt:i4>
      </vt:variant>
    </vt:vector>
  </HeadingPairs>
  <TitlesOfParts>
    <vt:vector size="78"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215</cp:revision>
  <dcterms:created xsi:type="dcterms:W3CDTF">2021-04-02T06:41:31Z</dcterms:created>
  <dcterms:modified xsi:type="dcterms:W3CDTF">2023-11-29T05:41:56Z</dcterms:modified>
</cp:coreProperties>
</file>